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72" r:id="rId4"/>
    <p:sldId id="258" r:id="rId5"/>
    <p:sldId id="260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1" r:id="rId16"/>
    <p:sldId id="270" r:id="rId17"/>
    <p:sldId id="268" r:id="rId18"/>
  </p:sldIdLst>
  <p:sldSz cx="12192000" cy="6858000"/>
  <p:notesSz cx="6858000" cy="9144000"/>
  <p:defaultTextStyle>
    <a:defPPr>
      <a:defRPr lang="ar-J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936" userDrawn="1">
          <p15:clr>
            <a:srgbClr val="A4A3A4"/>
          </p15:clr>
        </p15:guide>
        <p15:guide id="4" pos="4896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1224" userDrawn="1">
          <p15:clr>
            <a:srgbClr val="A4A3A4"/>
          </p15:clr>
        </p15:guide>
        <p15:guide id="7" orient="horz" pos="32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177E"/>
    <a:srgbClr val="94A8C2"/>
    <a:srgbClr val="2D588C"/>
    <a:srgbClr val="333333"/>
    <a:srgbClr val="2E6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987311-53C1-CFC8-23B2-99915AA7DB07}" v="1" dt="2026-02-03T06:56:02.223"/>
    <p1510:client id="{F259EE13-C1CF-22D2-F350-1EAD29798131}" v="1" dt="2026-02-02T14:13:14.8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576"/>
        <p:guide pos="3840"/>
        <p:guide orient="horz" pos="936"/>
        <p:guide pos="4896"/>
        <p:guide pos="6912"/>
        <p:guide orient="horz" pos="1224"/>
        <p:guide orient="horz" pos="3264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AFA6DA-8CC2-4D20-ACF4-58E71EAC9E26}" type="datetimeFigureOut">
              <a:rPr lang="en-US" smtClean="0"/>
              <a:t>2/7/2026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A12967-0E05-4F55-93C1-C98F62E34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76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ar-JO" err="1"/>
              <a:t>يوجد</a:t>
            </a:r>
            <a:r>
              <a:rPr lang="ar-JO"/>
              <a:t> </a:t>
            </a:r>
            <a:r>
              <a:rPr lang="ar-JO" err="1"/>
              <a:t>اقتراح</a:t>
            </a:r>
            <a:r>
              <a:rPr lang="ar-JO"/>
              <a:t> </a:t>
            </a:r>
            <a:r>
              <a:rPr lang="ar-JO" err="1"/>
              <a:t>لتعديل</a:t>
            </a:r>
            <a:r>
              <a:rPr lang="ar-JO"/>
              <a:t> </a:t>
            </a:r>
            <a:r>
              <a:rPr lang="ar-JO" err="1"/>
              <a:t>صياغة</a:t>
            </a:r>
            <a:r>
              <a:rPr lang="ar-JO"/>
              <a:t> </a:t>
            </a:r>
            <a:r>
              <a:rPr lang="ar-JO" err="1"/>
              <a:t>الأهداف</a:t>
            </a:r>
            <a:r>
              <a:rPr lang="ar-JO"/>
              <a:t> التعليميّة </a:t>
            </a:r>
            <a:r>
              <a:rPr lang="ar-JO" err="1"/>
              <a:t>لتكون</a:t>
            </a:r>
            <a:r>
              <a:rPr lang="ar-JO"/>
              <a:t> كالآتي:</a:t>
            </a:r>
            <a:endParaRPr lang="en-US"/>
          </a:p>
          <a:p>
            <a:pPr algn="r" rtl="1"/>
            <a:r>
              <a:rPr lang="ar-JO" err="1">
                <a:cs typeface="+mn-lt"/>
              </a:rPr>
              <a:t>يتوقع</a:t>
            </a:r>
            <a:r>
              <a:rPr lang="ar-JO">
                <a:cs typeface="+mn-lt"/>
              </a:rPr>
              <a:t> </a:t>
            </a:r>
            <a:r>
              <a:rPr lang="ar-JO" err="1">
                <a:cs typeface="+mn-lt"/>
              </a:rPr>
              <a:t>منك</a:t>
            </a:r>
            <a:r>
              <a:rPr lang="ar-JO">
                <a:cs typeface="+mn-lt"/>
              </a:rPr>
              <a:t> </a:t>
            </a:r>
            <a:r>
              <a:rPr lang="ar-JO" err="1">
                <a:cs typeface="+mn-lt"/>
              </a:rPr>
              <a:t>في</a:t>
            </a:r>
            <a:r>
              <a:rPr lang="ar-JO">
                <a:cs typeface="+mn-lt"/>
              </a:rPr>
              <a:t> </a:t>
            </a:r>
            <a:r>
              <a:rPr lang="ar-JO" err="1">
                <a:cs typeface="+mn-lt"/>
              </a:rPr>
              <a:t>نهاية</a:t>
            </a:r>
            <a:r>
              <a:rPr lang="ar-JO">
                <a:cs typeface="+mn-lt"/>
              </a:rPr>
              <a:t> </a:t>
            </a:r>
            <a:r>
              <a:rPr lang="ar-JO" err="1">
                <a:cs typeface="+mn-lt"/>
              </a:rPr>
              <a:t>هذه</a:t>
            </a:r>
            <a:r>
              <a:rPr lang="ar-JO">
                <a:cs typeface="+mn-lt"/>
              </a:rPr>
              <a:t> </a:t>
            </a:r>
            <a:r>
              <a:rPr lang="ar-JO" err="1">
                <a:cs typeface="+mn-lt"/>
              </a:rPr>
              <a:t>المحاضرة</a:t>
            </a:r>
            <a:r>
              <a:rPr lang="ar-JO">
                <a:cs typeface="+mn-lt"/>
              </a:rPr>
              <a:t> أن:</a:t>
            </a:r>
            <a:br>
              <a:rPr lang="ar-JO">
                <a:cs typeface="+mn-lt"/>
              </a:rPr>
            </a:br>
            <a:r>
              <a:rPr lang="ar-JO"/>
              <a:t>1. تُعرف </a:t>
            </a:r>
            <a:r>
              <a:rPr lang="ar-JO" err="1"/>
              <a:t>المقصود</a:t>
            </a:r>
            <a:r>
              <a:rPr lang="ar-JO"/>
              <a:t> </a:t>
            </a:r>
            <a:r>
              <a:rPr lang="ar-JO" err="1"/>
              <a:t>بالتقنية</a:t>
            </a:r>
            <a:r>
              <a:rPr lang="ar-JO"/>
              <a:t> الناشئة.</a:t>
            </a:r>
          </a:p>
          <a:p>
            <a:pPr algn="r" rtl="1"/>
            <a:r>
              <a:rPr lang="ar-JO"/>
              <a:t>2. تُعدد </a:t>
            </a:r>
            <a:r>
              <a:rPr lang="ar-JO" err="1"/>
              <a:t>فوائد</a:t>
            </a:r>
            <a:r>
              <a:rPr lang="ar-JO"/>
              <a:t> </a:t>
            </a:r>
            <a:r>
              <a:rPr lang="ar-JO" err="1"/>
              <a:t>التقنيات</a:t>
            </a:r>
            <a:r>
              <a:rPr lang="ar-JO"/>
              <a:t> </a:t>
            </a:r>
            <a:r>
              <a:rPr lang="ar-JO" err="1"/>
              <a:t>الرقميّة</a:t>
            </a:r>
            <a:r>
              <a:rPr lang="ar-JO"/>
              <a:t>.</a:t>
            </a:r>
          </a:p>
          <a:p>
            <a:pPr algn="r" rtl="1"/>
            <a:r>
              <a:rPr lang="ar-JO"/>
              <a:t>3. تُعدد سلبيات </a:t>
            </a:r>
            <a:r>
              <a:rPr lang="ar-JO" err="1"/>
              <a:t>التقنية</a:t>
            </a:r>
            <a:r>
              <a:rPr lang="ar-JO"/>
              <a:t> الرقميّة.</a:t>
            </a:r>
          </a:p>
          <a:p>
            <a:pPr algn="r" rtl="1"/>
            <a:r>
              <a:rPr lang="ar-JO"/>
              <a:t>4.  تُوضّح </a:t>
            </a:r>
            <a:r>
              <a:rPr lang="ar-JO" err="1"/>
              <a:t>تأثير</a:t>
            </a:r>
            <a:r>
              <a:rPr lang="ar-JO"/>
              <a:t> </a:t>
            </a:r>
            <a:r>
              <a:rPr lang="ar-JO" err="1"/>
              <a:t>التقنية</a:t>
            </a:r>
            <a:r>
              <a:rPr lang="ar-JO"/>
              <a:t> </a:t>
            </a:r>
            <a:r>
              <a:rPr lang="ar-JO" err="1"/>
              <a:t>الرقميّة</a:t>
            </a:r>
            <a:r>
              <a:rPr lang="ar-JO"/>
              <a:t> </a:t>
            </a:r>
            <a:r>
              <a:rPr lang="ar-JO" err="1"/>
              <a:t>على</a:t>
            </a:r>
            <a:r>
              <a:rPr lang="ar-JO"/>
              <a:t> </a:t>
            </a:r>
            <a:r>
              <a:rPr lang="ar-JO" err="1"/>
              <a:t>الحياة</a:t>
            </a:r>
            <a:r>
              <a:rPr lang="ar-JO"/>
              <a:t> اليوميّة.</a:t>
            </a:r>
          </a:p>
          <a:p>
            <a:pPr algn="r" rtl="1"/>
            <a:endParaRPr lang="ar-JO"/>
          </a:p>
          <a:p>
            <a:pPr algn="r" rtl="1"/>
            <a:r>
              <a:rPr lang="ar-JO" err="1"/>
              <a:t>يوجد</a:t>
            </a:r>
            <a:r>
              <a:rPr lang="ar-JO"/>
              <a:t> </a:t>
            </a:r>
            <a:r>
              <a:rPr lang="ar-JO" err="1"/>
              <a:t>اقتراح</a:t>
            </a:r>
            <a:r>
              <a:rPr lang="ar-JO"/>
              <a:t> </a:t>
            </a:r>
            <a:r>
              <a:rPr lang="ar-JO" err="1"/>
              <a:t>لإضافة</a:t>
            </a:r>
            <a:r>
              <a:rPr lang="ar-JO"/>
              <a:t> </a:t>
            </a:r>
            <a:r>
              <a:rPr lang="ar-JO" err="1"/>
              <a:t>هدف</a:t>
            </a:r>
            <a:r>
              <a:rPr lang="ar-JO"/>
              <a:t> </a:t>
            </a:r>
            <a:r>
              <a:rPr lang="ar-JO" err="1"/>
              <a:t>خامس</a:t>
            </a:r>
            <a:r>
              <a:rPr lang="ar-JO"/>
              <a:t> </a:t>
            </a:r>
            <a:r>
              <a:rPr lang="ar-JO" err="1"/>
              <a:t>وهو</a:t>
            </a:r>
            <a:r>
              <a:rPr lang="ar-JO"/>
              <a:t> (</a:t>
            </a:r>
            <a:r>
              <a:rPr lang="ar-JO" err="1"/>
              <a:t>تذكر</a:t>
            </a:r>
            <a:r>
              <a:rPr lang="ar-JO"/>
              <a:t> </a:t>
            </a:r>
            <a:r>
              <a:rPr lang="ar-JO" err="1"/>
              <a:t>أمثلة</a:t>
            </a:r>
            <a:r>
              <a:rPr lang="ar-JO"/>
              <a:t> </a:t>
            </a:r>
            <a:r>
              <a:rPr lang="ar-JO" err="1"/>
              <a:t>على</a:t>
            </a:r>
            <a:r>
              <a:rPr lang="ar-JO"/>
              <a:t> </a:t>
            </a:r>
            <a:r>
              <a:rPr lang="ar-JO" err="1"/>
              <a:t>التقنيات</a:t>
            </a:r>
            <a:r>
              <a:rPr lang="ar-JO"/>
              <a:t> </a:t>
            </a:r>
            <a:r>
              <a:rPr lang="ar-JO" err="1"/>
              <a:t>الناشئة</a:t>
            </a:r>
            <a:r>
              <a:rPr lang="ar-JO"/>
              <a:t>)، </a:t>
            </a:r>
            <a:r>
              <a:rPr lang="ar-JO" err="1"/>
              <a:t>وذلك</a:t>
            </a:r>
            <a:r>
              <a:rPr lang="ar-JO"/>
              <a:t> </a:t>
            </a:r>
            <a:r>
              <a:rPr lang="ar-JO" err="1"/>
              <a:t>بسبب</a:t>
            </a:r>
            <a:r>
              <a:rPr lang="ar-JO"/>
              <a:t> </a:t>
            </a:r>
            <a:r>
              <a:rPr lang="ar-JO" err="1"/>
              <a:t>وجود</a:t>
            </a:r>
            <a:r>
              <a:rPr lang="ar-JO"/>
              <a:t> </a:t>
            </a:r>
            <a:r>
              <a:rPr lang="ar-JO" err="1"/>
              <a:t>محتوى</a:t>
            </a:r>
            <a:r>
              <a:rPr lang="ar-JO"/>
              <a:t> يُغطي </a:t>
            </a:r>
            <a:r>
              <a:rPr lang="ar-JO" err="1"/>
              <a:t>الهدف</a:t>
            </a:r>
            <a:r>
              <a:rPr lang="ar-JO"/>
              <a:t> </a:t>
            </a:r>
            <a:r>
              <a:rPr lang="ar-JO" err="1"/>
              <a:t>المذكور</a:t>
            </a:r>
            <a:r>
              <a:rPr lang="ar-JO"/>
              <a:t> </a:t>
            </a:r>
            <a:r>
              <a:rPr lang="ar-JO" err="1"/>
              <a:t>من</a:t>
            </a:r>
            <a:r>
              <a:rPr lang="ar-JO"/>
              <a:t> </a:t>
            </a:r>
            <a:r>
              <a:rPr lang="ar-JO" err="1"/>
              <a:t>شريحة</a:t>
            </a:r>
            <a:r>
              <a:rPr lang="ar-JO"/>
              <a:t> 6 -11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12967-0E05-4F55-93C1-C98F62E34B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27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ar-JO"/>
              <a:t>رابط الصورة:</a:t>
            </a:r>
          </a:p>
          <a:p>
            <a:pPr algn="r" rtl="1"/>
            <a:r>
              <a:rPr lang="en-US"/>
              <a:t>https://www.freepik.com/free-vector/big-data-circular-perspective-visualization-futuristic-infographic-hud-information-aesthetic-design-visual-data-complexity-complex-data-threads-graphic-social-network-abstract-graph_24380375.htm#fromView=search&amp;page=1&amp;position=2&amp;uuid=fccf4773-702d-40db-934d-2601a2b1987b&amp;query=BIG+DATA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12967-0E05-4F55-93C1-C98F62E34B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9373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ar-JO"/>
              <a:t>تظهر الشاشة فارغة وفقط يكون العنوان والنص الرئيسي ظاهرين</a:t>
            </a:r>
            <a:br>
              <a:rPr lang="ar-JO"/>
            </a:br>
            <a:r>
              <a:rPr lang="ar-JO"/>
              <a:t>عند سحب المؤشر تظهر الخطوات واحدة واحدة </a:t>
            </a:r>
          </a:p>
          <a:p>
            <a:pPr algn="r" rtl="1"/>
            <a:r>
              <a:rPr lang="ar-JO"/>
              <a:t>على الطالب سحب المؤشر 8 مرات لاستعراض ال 8 خطوات، في كل سحبة تظهر خطوة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12967-0E05-4F55-93C1-C98F62E34B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343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ar-JO"/>
              <a:t>تظهر الشاشة فارغة وفقط يكون العنوان والنص الرئيسي ظاهرين</a:t>
            </a:r>
            <a:br>
              <a:rPr lang="ar-JO"/>
            </a:br>
            <a:r>
              <a:rPr lang="ar-JO"/>
              <a:t>عند سحب المؤشر تظهر الخطوات واحدة واحدة </a:t>
            </a:r>
          </a:p>
          <a:p>
            <a:pPr algn="r" rtl="1"/>
            <a:r>
              <a:rPr lang="ar-JO"/>
              <a:t>على الطالب سحب المؤشر 8 مرات لاستعراض ال 8 خطوات، في كل سحبة تظهر خطوة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12967-0E05-4F55-93C1-C98F62E34B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0501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ar-JO" b="1" err="1">
                <a:highlight>
                  <a:srgbClr val="FFFF00"/>
                </a:highlight>
              </a:rPr>
              <a:t>هذا</a:t>
            </a:r>
            <a:r>
              <a:rPr lang="ar-JO" b="1">
                <a:highlight>
                  <a:srgbClr val="FFFF00"/>
                </a:highlight>
              </a:rPr>
              <a:t> </a:t>
            </a:r>
            <a:r>
              <a:rPr lang="ar-JO" b="1" err="1">
                <a:highlight>
                  <a:srgbClr val="FFFF00"/>
                </a:highlight>
              </a:rPr>
              <a:t>النشاط</a:t>
            </a:r>
            <a:r>
              <a:rPr lang="ar-JO" b="1">
                <a:highlight>
                  <a:srgbClr val="FFFF00"/>
                </a:highlight>
              </a:rPr>
              <a:t> </a:t>
            </a:r>
            <a:r>
              <a:rPr lang="ar-JO" b="1" err="1">
                <a:highlight>
                  <a:srgbClr val="FFFF00"/>
                </a:highlight>
              </a:rPr>
              <a:t>موضح</a:t>
            </a:r>
            <a:r>
              <a:rPr lang="ar-JO" b="1">
                <a:highlight>
                  <a:srgbClr val="FFFF00"/>
                </a:highlight>
              </a:rPr>
              <a:t> </a:t>
            </a:r>
            <a:r>
              <a:rPr lang="ar-JO" b="1" err="1">
                <a:highlight>
                  <a:srgbClr val="FFFF00"/>
                </a:highlight>
              </a:rPr>
              <a:t>بالتفصيل</a:t>
            </a:r>
            <a:r>
              <a:rPr lang="ar-JO" b="1">
                <a:highlight>
                  <a:srgbClr val="FFFF00"/>
                </a:highlight>
              </a:rPr>
              <a:t> </a:t>
            </a:r>
            <a:r>
              <a:rPr lang="ar-JO" b="1" err="1">
                <a:highlight>
                  <a:srgbClr val="FFFF00"/>
                </a:highlight>
              </a:rPr>
              <a:t>في</a:t>
            </a:r>
            <a:r>
              <a:rPr lang="ar-JO" b="1">
                <a:highlight>
                  <a:srgbClr val="FFFF00"/>
                </a:highlight>
              </a:rPr>
              <a:t> </a:t>
            </a:r>
            <a:r>
              <a:rPr lang="ar-JO" b="1" err="1">
                <a:highlight>
                  <a:srgbClr val="FFFF00"/>
                </a:highlight>
              </a:rPr>
              <a:t>ملف</a:t>
            </a:r>
            <a:r>
              <a:rPr lang="ar-JO" b="1">
                <a:highlight>
                  <a:srgbClr val="FFFF00"/>
                </a:highlight>
              </a:rPr>
              <a:t> </a:t>
            </a:r>
            <a:r>
              <a:rPr lang="en-US" b="1">
                <a:highlight>
                  <a:srgbClr val="FFFF00"/>
                </a:highlight>
              </a:rPr>
              <a:t>DSAI_U01_Activity1.2</a:t>
            </a:r>
            <a:endParaRPr lang="ar-JO" b="1">
              <a:highlight>
                <a:srgbClr val="FFFF00"/>
              </a:highlight>
            </a:endParaRPr>
          </a:p>
          <a:p>
            <a:pPr algn="r" rtl="1"/>
            <a:r>
              <a:rPr lang="ar-JO" b="1" err="1">
                <a:solidFill>
                  <a:srgbClr val="FF0000"/>
                </a:solidFill>
                <a:highlight>
                  <a:srgbClr val="FFFF00"/>
                </a:highlight>
              </a:rPr>
              <a:t>العبارات</a:t>
            </a:r>
            <a:r>
              <a:rPr lang="ar-JO" b="1">
                <a:solidFill>
                  <a:srgbClr val="FF0000"/>
                </a:solidFill>
                <a:highlight>
                  <a:srgbClr val="FFFF00"/>
                </a:highlight>
              </a:rPr>
              <a:t> + </a:t>
            </a:r>
            <a:r>
              <a:rPr lang="ar-JO" b="1" err="1">
                <a:solidFill>
                  <a:srgbClr val="FF0000"/>
                </a:solidFill>
                <a:highlight>
                  <a:srgbClr val="FFFF00"/>
                </a:highlight>
              </a:rPr>
              <a:t>تصنيفاتهم</a:t>
            </a:r>
            <a:r>
              <a:rPr lang="ar-JO" b="1">
                <a:solidFill>
                  <a:srgbClr val="FF0000"/>
                </a:solidFill>
                <a:highlight>
                  <a:srgbClr val="FFFF00"/>
                </a:highlight>
              </a:rPr>
              <a:t> (</a:t>
            </a:r>
            <a:r>
              <a:rPr lang="ar-JO" b="1" err="1">
                <a:solidFill>
                  <a:srgbClr val="FF0000"/>
                </a:solidFill>
                <a:highlight>
                  <a:srgbClr val="FFFF00"/>
                </a:highlight>
              </a:rPr>
              <a:t>الاجابة</a:t>
            </a:r>
            <a:r>
              <a:rPr lang="ar-JO" b="1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ar-JO" b="1" err="1">
                <a:solidFill>
                  <a:srgbClr val="FF0000"/>
                </a:solidFill>
                <a:highlight>
                  <a:srgbClr val="FFFF00"/>
                </a:highlight>
              </a:rPr>
              <a:t>الصحيحة</a:t>
            </a:r>
            <a:r>
              <a:rPr lang="ar-JO" b="1">
                <a:solidFill>
                  <a:srgbClr val="FF0000"/>
                </a:solidFill>
                <a:highlight>
                  <a:srgbClr val="FFFF00"/>
                </a:highlight>
              </a:rPr>
              <a:t>):</a:t>
            </a:r>
            <a:br>
              <a:rPr lang="ar-JO" b="1">
                <a:highlight>
                  <a:srgbClr val="FFFF00"/>
                </a:highlight>
                <a:cs typeface="+mn-lt"/>
              </a:rPr>
            </a:br>
            <a:r>
              <a:rPr lang="ar-JO" b="1">
                <a:solidFill>
                  <a:srgbClr val="FF0000"/>
                </a:solidFill>
                <a:highlight>
                  <a:srgbClr val="FFFF00"/>
                </a:highlight>
              </a:rPr>
              <a:t>1. </a:t>
            </a:r>
            <a:r>
              <a:rPr lang="ar-SA" err="1">
                <a:highlight>
                  <a:srgbClr val="FFFF00"/>
                </a:highlight>
              </a:rPr>
              <a:t>تسريع</a:t>
            </a:r>
            <a:r>
              <a:rPr lang="ar-SA">
                <a:highlight>
                  <a:srgbClr val="FFFF00"/>
                </a:highlight>
              </a:rPr>
              <a:t> </a:t>
            </a:r>
            <a:r>
              <a:rPr lang="ar-SA" err="1">
                <a:highlight>
                  <a:srgbClr val="FFFF00"/>
                </a:highlight>
              </a:rPr>
              <a:t>الوصول</a:t>
            </a:r>
            <a:r>
              <a:rPr lang="ar-SA">
                <a:highlight>
                  <a:srgbClr val="FFFF00"/>
                </a:highlight>
              </a:rPr>
              <a:t> </a:t>
            </a:r>
            <a:r>
              <a:rPr lang="ar-SA" err="1">
                <a:highlight>
                  <a:srgbClr val="FFFF00"/>
                </a:highlight>
              </a:rPr>
              <a:t>إلى</a:t>
            </a:r>
            <a:r>
              <a:rPr lang="ar-SA">
                <a:highlight>
                  <a:srgbClr val="FFFF00"/>
                </a:highlight>
              </a:rPr>
              <a:t> </a:t>
            </a:r>
            <a:r>
              <a:rPr lang="ar-SA" err="1">
                <a:highlight>
                  <a:srgbClr val="FFFF00"/>
                </a:highlight>
              </a:rPr>
              <a:t>المعلومات</a:t>
            </a:r>
            <a:r>
              <a:rPr lang="ar-SA">
                <a:highlight>
                  <a:srgbClr val="FFFF00"/>
                </a:highlight>
              </a:rPr>
              <a:t> </a:t>
            </a:r>
            <a:r>
              <a:rPr lang="ar-SA" err="1">
                <a:highlight>
                  <a:srgbClr val="FFFF00"/>
                </a:highlight>
              </a:rPr>
              <a:t>والخدمات</a:t>
            </a:r>
            <a:r>
              <a:rPr lang="ar-JO">
                <a:highlight>
                  <a:srgbClr val="FFFF00"/>
                </a:highlight>
              </a:rPr>
              <a:t> (</a:t>
            </a:r>
            <a:r>
              <a:rPr lang="ar-JO" err="1">
                <a:highlight>
                  <a:srgbClr val="FFFF00"/>
                </a:highlight>
              </a:rPr>
              <a:t>فائدة</a:t>
            </a:r>
            <a:r>
              <a:rPr lang="ar-JO">
                <a:highlight>
                  <a:srgbClr val="FFFF00"/>
                </a:highlight>
              </a:rPr>
              <a:t>)</a:t>
            </a:r>
          </a:p>
          <a:p>
            <a:pPr algn="r" rtl="1"/>
            <a:r>
              <a:rPr lang="ar-JO" b="1">
                <a:solidFill>
                  <a:srgbClr val="FF0000"/>
                </a:solidFill>
                <a:highlight>
                  <a:srgbClr val="FFFF00"/>
                </a:highlight>
              </a:rPr>
              <a:t>2. </a:t>
            </a:r>
            <a:r>
              <a:rPr lang="ar-SA" err="1">
                <a:highlight>
                  <a:srgbClr val="FFFF00"/>
                </a:highlight>
              </a:rPr>
              <a:t>زيادة</a:t>
            </a:r>
            <a:r>
              <a:rPr lang="ar-SA">
                <a:highlight>
                  <a:srgbClr val="FFFF00"/>
                </a:highlight>
              </a:rPr>
              <a:t> </a:t>
            </a:r>
            <a:r>
              <a:rPr lang="ar-SA" err="1">
                <a:highlight>
                  <a:srgbClr val="FFFF00"/>
                </a:highlight>
              </a:rPr>
              <a:t>معدلات</a:t>
            </a:r>
            <a:r>
              <a:rPr lang="ar-SA">
                <a:highlight>
                  <a:srgbClr val="FFFF00"/>
                </a:highlight>
              </a:rPr>
              <a:t> </a:t>
            </a:r>
            <a:r>
              <a:rPr lang="ar-SA" err="1">
                <a:highlight>
                  <a:srgbClr val="FFFF00"/>
                </a:highlight>
              </a:rPr>
              <a:t>البطالة</a:t>
            </a:r>
            <a:r>
              <a:rPr lang="ar-SA">
                <a:highlight>
                  <a:srgbClr val="FFFF00"/>
                </a:highlight>
              </a:rPr>
              <a:t> </a:t>
            </a:r>
            <a:r>
              <a:rPr lang="ar-SA" err="1">
                <a:highlight>
                  <a:srgbClr val="FFFF00"/>
                </a:highlight>
              </a:rPr>
              <a:t>بسبب</a:t>
            </a:r>
            <a:r>
              <a:rPr lang="ar-SA">
                <a:highlight>
                  <a:srgbClr val="FFFF00"/>
                </a:highlight>
              </a:rPr>
              <a:t> </a:t>
            </a:r>
            <a:r>
              <a:rPr lang="ar-SA" err="1">
                <a:highlight>
                  <a:srgbClr val="FFFF00"/>
                </a:highlight>
              </a:rPr>
              <a:t>الأتمتة</a:t>
            </a:r>
            <a:r>
              <a:rPr lang="ar-JO">
                <a:highlight>
                  <a:srgbClr val="FFFF00"/>
                </a:highlight>
              </a:rPr>
              <a:t> (</a:t>
            </a:r>
            <a:r>
              <a:rPr lang="ar-JO" err="1">
                <a:highlight>
                  <a:srgbClr val="FFFF00"/>
                </a:highlight>
              </a:rPr>
              <a:t>سلبية</a:t>
            </a:r>
            <a:r>
              <a:rPr lang="ar-JO">
                <a:highlight>
                  <a:srgbClr val="FFFF00"/>
                </a:highlight>
              </a:rPr>
              <a:t>)</a:t>
            </a:r>
          </a:p>
          <a:p>
            <a:pPr algn="r" rtl="1"/>
            <a:r>
              <a:rPr lang="ar-JO" b="1">
                <a:solidFill>
                  <a:srgbClr val="FF0000"/>
                </a:solidFill>
                <a:highlight>
                  <a:srgbClr val="FFFF00"/>
                </a:highlight>
              </a:rPr>
              <a:t>3. </a:t>
            </a:r>
            <a:r>
              <a:rPr lang="ar-SA" err="1">
                <a:highlight>
                  <a:srgbClr val="FFFF00"/>
                </a:highlight>
              </a:rPr>
              <a:t>فقدان</a:t>
            </a:r>
            <a:r>
              <a:rPr lang="ar-SA">
                <a:highlight>
                  <a:srgbClr val="FFFF00"/>
                </a:highlight>
              </a:rPr>
              <a:t> </a:t>
            </a:r>
            <a:r>
              <a:rPr lang="ar-SA" err="1">
                <a:highlight>
                  <a:srgbClr val="FFFF00"/>
                </a:highlight>
              </a:rPr>
              <a:t>الخصوصية</a:t>
            </a:r>
            <a:r>
              <a:rPr lang="ar-SA">
                <a:highlight>
                  <a:srgbClr val="FFFF00"/>
                </a:highlight>
              </a:rPr>
              <a:t> </a:t>
            </a:r>
            <a:r>
              <a:rPr lang="ar-SA" err="1">
                <a:highlight>
                  <a:srgbClr val="FFFF00"/>
                </a:highlight>
              </a:rPr>
              <a:t>الشخصية</a:t>
            </a:r>
            <a:r>
              <a:rPr lang="ar-SA">
                <a:highlight>
                  <a:srgbClr val="FFFF00"/>
                </a:highlight>
              </a:rPr>
              <a:t> </a:t>
            </a:r>
            <a:r>
              <a:rPr lang="ar-SA" err="1">
                <a:highlight>
                  <a:srgbClr val="FFFF00"/>
                </a:highlight>
              </a:rPr>
              <a:t>نتيجة</a:t>
            </a:r>
            <a:r>
              <a:rPr lang="ar-SA">
                <a:highlight>
                  <a:srgbClr val="FFFF00"/>
                </a:highlight>
              </a:rPr>
              <a:t> </a:t>
            </a:r>
            <a:r>
              <a:rPr lang="ar-SA" err="1">
                <a:highlight>
                  <a:srgbClr val="FFFF00"/>
                </a:highlight>
              </a:rPr>
              <a:t>لتتبع</a:t>
            </a:r>
            <a:r>
              <a:rPr lang="ar-SA">
                <a:highlight>
                  <a:srgbClr val="FFFF00"/>
                </a:highlight>
              </a:rPr>
              <a:t> </a:t>
            </a:r>
            <a:r>
              <a:rPr lang="ar-SA" err="1">
                <a:highlight>
                  <a:srgbClr val="FFFF00"/>
                </a:highlight>
              </a:rPr>
              <a:t>البيانات</a:t>
            </a:r>
            <a:r>
              <a:rPr lang="ar-JO">
                <a:highlight>
                  <a:srgbClr val="FFFF00"/>
                </a:highlight>
              </a:rPr>
              <a:t> (</a:t>
            </a:r>
            <a:r>
              <a:rPr lang="ar-JO" err="1">
                <a:highlight>
                  <a:srgbClr val="FFFF00"/>
                </a:highlight>
              </a:rPr>
              <a:t>سلبية</a:t>
            </a:r>
            <a:r>
              <a:rPr lang="ar-JO">
                <a:highlight>
                  <a:srgbClr val="FFFF00"/>
                </a:highlight>
              </a:rPr>
              <a:t>)</a:t>
            </a:r>
          </a:p>
          <a:p>
            <a:pPr algn="r" rtl="1"/>
            <a:r>
              <a:rPr lang="ar-JO" b="1">
                <a:solidFill>
                  <a:srgbClr val="FF0000"/>
                </a:solidFill>
                <a:highlight>
                  <a:srgbClr val="FFFF00"/>
                </a:highlight>
              </a:rPr>
              <a:t>4. </a:t>
            </a:r>
            <a:r>
              <a:rPr lang="ar-SA" err="1">
                <a:highlight>
                  <a:srgbClr val="FFFF00"/>
                </a:highlight>
              </a:rPr>
              <a:t>تحسين</a:t>
            </a:r>
            <a:r>
              <a:rPr lang="ar-SA">
                <a:highlight>
                  <a:srgbClr val="FFFF00"/>
                </a:highlight>
              </a:rPr>
              <a:t> </a:t>
            </a:r>
            <a:r>
              <a:rPr lang="ar-SA" err="1">
                <a:highlight>
                  <a:srgbClr val="FFFF00"/>
                </a:highlight>
              </a:rPr>
              <a:t>جودة</a:t>
            </a:r>
            <a:r>
              <a:rPr lang="ar-SA">
                <a:highlight>
                  <a:srgbClr val="FFFF00"/>
                </a:highlight>
              </a:rPr>
              <a:t> </a:t>
            </a:r>
            <a:r>
              <a:rPr lang="ar-SA" err="1">
                <a:highlight>
                  <a:srgbClr val="FFFF00"/>
                </a:highlight>
              </a:rPr>
              <a:t>التواصل</a:t>
            </a:r>
            <a:r>
              <a:rPr lang="ar-SA">
                <a:highlight>
                  <a:srgbClr val="FFFF00"/>
                </a:highlight>
              </a:rPr>
              <a:t> </a:t>
            </a:r>
            <a:r>
              <a:rPr lang="ar-SA" err="1">
                <a:highlight>
                  <a:srgbClr val="FFFF00"/>
                </a:highlight>
              </a:rPr>
              <a:t>بين</a:t>
            </a:r>
            <a:r>
              <a:rPr lang="ar-SA">
                <a:highlight>
                  <a:srgbClr val="FFFF00"/>
                </a:highlight>
              </a:rPr>
              <a:t> </a:t>
            </a:r>
            <a:r>
              <a:rPr lang="ar-SA" err="1">
                <a:highlight>
                  <a:srgbClr val="FFFF00"/>
                </a:highlight>
              </a:rPr>
              <a:t>الأفراد</a:t>
            </a:r>
            <a:r>
              <a:rPr lang="ar-JO">
                <a:highlight>
                  <a:srgbClr val="FFFF00"/>
                </a:highlight>
              </a:rPr>
              <a:t> (</a:t>
            </a:r>
            <a:r>
              <a:rPr lang="ar-JO" err="1">
                <a:highlight>
                  <a:srgbClr val="FFFF00"/>
                </a:highlight>
              </a:rPr>
              <a:t>فائدة</a:t>
            </a:r>
            <a:r>
              <a:rPr lang="ar-JO">
                <a:highlight>
                  <a:srgbClr val="FFFF00"/>
                </a:highlight>
              </a:rPr>
              <a:t>)</a:t>
            </a:r>
          </a:p>
          <a:p>
            <a:pPr algn="r" rtl="1"/>
            <a:r>
              <a:rPr lang="ar-JO" b="1">
                <a:solidFill>
                  <a:srgbClr val="FF0000"/>
                </a:solidFill>
                <a:highlight>
                  <a:srgbClr val="FFFF00"/>
                </a:highlight>
              </a:rPr>
              <a:t>5. </a:t>
            </a:r>
            <a:r>
              <a:rPr lang="ar-SA" err="1">
                <a:highlight>
                  <a:srgbClr val="FFFF00"/>
                </a:highlight>
              </a:rPr>
              <a:t>تعزيز</a:t>
            </a:r>
            <a:r>
              <a:rPr lang="ar-SA">
                <a:highlight>
                  <a:srgbClr val="FFFF00"/>
                </a:highlight>
              </a:rPr>
              <a:t> </a:t>
            </a:r>
            <a:r>
              <a:rPr lang="ar-SA" err="1">
                <a:highlight>
                  <a:srgbClr val="FFFF00"/>
                </a:highlight>
              </a:rPr>
              <a:t>الأمان</a:t>
            </a:r>
            <a:r>
              <a:rPr lang="ar-SA">
                <a:highlight>
                  <a:srgbClr val="FFFF00"/>
                </a:highlight>
              </a:rPr>
              <a:t> </a:t>
            </a:r>
            <a:r>
              <a:rPr lang="ar-SA" err="1">
                <a:highlight>
                  <a:srgbClr val="FFFF00"/>
                </a:highlight>
              </a:rPr>
              <a:t>عبر</a:t>
            </a:r>
            <a:r>
              <a:rPr lang="ar-SA">
                <a:highlight>
                  <a:srgbClr val="FFFF00"/>
                </a:highlight>
              </a:rPr>
              <a:t> </a:t>
            </a:r>
            <a:r>
              <a:rPr lang="ar-SA" err="1">
                <a:highlight>
                  <a:srgbClr val="FFFF00"/>
                </a:highlight>
              </a:rPr>
              <a:t>تقنيات</a:t>
            </a:r>
            <a:r>
              <a:rPr lang="ar-SA">
                <a:highlight>
                  <a:srgbClr val="FFFF00"/>
                </a:highlight>
              </a:rPr>
              <a:t> </a:t>
            </a:r>
            <a:r>
              <a:rPr lang="ar-SA" err="1">
                <a:highlight>
                  <a:srgbClr val="FFFF00"/>
                </a:highlight>
              </a:rPr>
              <a:t>التشفير</a:t>
            </a:r>
            <a:r>
              <a:rPr lang="ar-JO">
                <a:highlight>
                  <a:srgbClr val="FFFF00"/>
                </a:highlight>
              </a:rPr>
              <a:t> (</a:t>
            </a:r>
            <a:r>
              <a:rPr lang="ar-JO" err="1">
                <a:highlight>
                  <a:srgbClr val="FFFF00"/>
                </a:highlight>
              </a:rPr>
              <a:t>فائدة</a:t>
            </a:r>
            <a:r>
              <a:rPr lang="ar-JO">
                <a:highlight>
                  <a:srgbClr val="FFFF00"/>
                </a:highlight>
              </a:rPr>
              <a:t>)</a:t>
            </a:r>
          </a:p>
          <a:p>
            <a:pPr algn="r" rtl="1"/>
            <a:r>
              <a:rPr lang="ar-JO" b="1">
                <a:solidFill>
                  <a:srgbClr val="FF0000"/>
                </a:solidFill>
                <a:highlight>
                  <a:srgbClr val="FFFF00"/>
                </a:highlight>
              </a:rPr>
              <a:t>6. </a:t>
            </a:r>
            <a:r>
              <a:rPr lang="ar-SA" err="1">
                <a:highlight>
                  <a:srgbClr val="FFFF00"/>
                </a:highlight>
              </a:rPr>
              <a:t>انتشار</a:t>
            </a:r>
            <a:r>
              <a:rPr lang="ar-SA">
                <a:highlight>
                  <a:srgbClr val="FFFF00"/>
                </a:highlight>
              </a:rPr>
              <a:t> </a:t>
            </a:r>
            <a:r>
              <a:rPr lang="ar-SA" err="1">
                <a:highlight>
                  <a:srgbClr val="FFFF00"/>
                </a:highlight>
              </a:rPr>
              <a:t>المعلومات</a:t>
            </a:r>
            <a:r>
              <a:rPr lang="ar-SA">
                <a:highlight>
                  <a:srgbClr val="FFFF00"/>
                </a:highlight>
              </a:rPr>
              <a:t> </a:t>
            </a:r>
            <a:r>
              <a:rPr lang="ar-SA" err="1">
                <a:highlight>
                  <a:srgbClr val="FFFF00"/>
                </a:highlight>
              </a:rPr>
              <a:t>المضللة</a:t>
            </a:r>
            <a:r>
              <a:rPr lang="ar-SA">
                <a:highlight>
                  <a:srgbClr val="FFFF00"/>
                </a:highlight>
              </a:rPr>
              <a:t> </a:t>
            </a:r>
            <a:r>
              <a:rPr lang="ar-SA" err="1">
                <a:highlight>
                  <a:srgbClr val="FFFF00"/>
                </a:highlight>
              </a:rPr>
              <a:t>على</a:t>
            </a:r>
            <a:r>
              <a:rPr lang="ar-SA">
                <a:highlight>
                  <a:srgbClr val="FFFF00"/>
                </a:highlight>
              </a:rPr>
              <a:t> </a:t>
            </a:r>
            <a:r>
              <a:rPr lang="ar-SA" err="1">
                <a:highlight>
                  <a:srgbClr val="FFFF00"/>
                </a:highlight>
              </a:rPr>
              <a:t>منصات</a:t>
            </a:r>
            <a:r>
              <a:rPr lang="ar-SA">
                <a:highlight>
                  <a:srgbClr val="FFFF00"/>
                </a:highlight>
              </a:rPr>
              <a:t> </a:t>
            </a:r>
            <a:r>
              <a:rPr lang="ar-SA" err="1">
                <a:highlight>
                  <a:srgbClr val="FFFF00"/>
                </a:highlight>
              </a:rPr>
              <a:t>التواصل</a:t>
            </a:r>
            <a:r>
              <a:rPr lang="ar-JO">
                <a:highlight>
                  <a:srgbClr val="FFFF00"/>
                </a:highlight>
              </a:rPr>
              <a:t> (</a:t>
            </a:r>
            <a:r>
              <a:rPr lang="ar-JO" err="1">
                <a:highlight>
                  <a:srgbClr val="FFFF00"/>
                </a:highlight>
              </a:rPr>
              <a:t>سلبية</a:t>
            </a:r>
            <a:r>
              <a:rPr lang="ar-JO">
                <a:highlight>
                  <a:srgbClr val="FFFF00"/>
                </a:highlight>
              </a:rPr>
              <a:t>)</a:t>
            </a:r>
          </a:p>
          <a:p>
            <a:pPr algn="r" rtl="1"/>
            <a:endParaRPr lang="ar-JO" b="1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algn="r" rtl="1">
              <a:defRPr/>
            </a:pPr>
            <a:r>
              <a:rPr lang="ar-SA" b="1"/>
              <a:t>تغذية راجعة للإجابة الصحيحة:</a:t>
            </a:r>
            <a:r>
              <a:rPr lang="ar-JO" b="1"/>
              <a:t> </a:t>
            </a:r>
          </a:p>
          <a:p>
            <a:pPr algn="r" rtl="1"/>
            <a:r>
              <a:rPr lang="ar-JO" b="0" err="1">
                <a:solidFill>
                  <a:srgbClr val="FF0000"/>
                </a:solidFill>
                <a:highlight>
                  <a:srgbClr val="FFFF00"/>
                </a:highlight>
              </a:rPr>
              <a:t>ممتاز</a:t>
            </a:r>
            <a:r>
              <a:rPr lang="ar-JO" b="0">
                <a:solidFill>
                  <a:srgbClr val="FF0000"/>
                </a:solidFill>
                <a:highlight>
                  <a:srgbClr val="FFFF00"/>
                </a:highlight>
              </a:rPr>
              <a:t>! </a:t>
            </a:r>
            <a:r>
              <a:rPr lang="ar-JO" b="0" err="1">
                <a:solidFill>
                  <a:srgbClr val="FF0000"/>
                </a:solidFill>
                <a:highlight>
                  <a:srgbClr val="FFFF00"/>
                </a:highlight>
              </a:rPr>
              <a:t>لقد</a:t>
            </a:r>
            <a:r>
              <a:rPr lang="ar-JO" b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ar-JO" b="0" err="1">
                <a:solidFill>
                  <a:srgbClr val="FF0000"/>
                </a:solidFill>
                <a:highlight>
                  <a:srgbClr val="FFFF00"/>
                </a:highlight>
              </a:rPr>
              <a:t>صنفت</a:t>
            </a:r>
            <a:r>
              <a:rPr lang="ar-JO" b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ar-JO" b="0" err="1">
                <a:solidFill>
                  <a:srgbClr val="FF0000"/>
                </a:solidFill>
                <a:highlight>
                  <a:srgbClr val="FFFF00"/>
                </a:highlight>
              </a:rPr>
              <a:t>العبارات</a:t>
            </a:r>
            <a:r>
              <a:rPr lang="ar-JO" b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ar-JO" b="0" err="1">
                <a:solidFill>
                  <a:srgbClr val="FF0000"/>
                </a:solidFill>
                <a:highlight>
                  <a:srgbClr val="FFFF00"/>
                </a:highlight>
              </a:rPr>
              <a:t>بشكل</a:t>
            </a:r>
            <a:r>
              <a:rPr lang="ar-JO" b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ar-JO" b="0" err="1">
                <a:solidFill>
                  <a:srgbClr val="FF0000"/>
                </a:solidFill>
                <a:highlight>
                  <a:srgbClr val="FFFF00"/>
                </a:highlight>
              </a:rPr>
              <a:t>صحيح</a:t>
            </a:r>
            <a:r>
              <a:rPr lang="ar-JO" b="0">
                <a:solidFill>
                  <a:srgbClr val="FF0000"/>
                </a:solidFill>
                <a:highlight>
                  <a:srgbClr val="FFFF00"/>
                </a:highlight>
              </a:rPr>
              <a:t>. </a:t>
            </a:r>
            <a:r>
              <a:rPr lang="ar-JO" b="0" err="1">
                <a:solidFill>
                  <a:srgbClr val="FF0000"/>
                </a:solidFill>
                <a:highlight>
                  <a:srgbClr val="FFFF00"/>
                </a:highlight>
              </a:rPr>
              <a:t>التقنية</a:t>
            </a:r>
            <a:r>
              <a:rPr lang="ar-JO" b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ar-JO" b="0" err="1">
                <a:solidFill>
                  <a:srgbClr val="FF0000"/>
                </a:solidFill>
                <a:highlight>
                  <a:srgbClr val="FFFF00"/>
                </a:highlight>
              </a:rPr>
              <a:t>الرقمية</a:t>
            </a:r>
            <a:r>
              <a:rPr lang="ar-JO" b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ar-JO" b="0" err="1">
                <a:solidFill>
                  <a:srgbClr val="FF0000"/>
                </a:solidFill>
                <a:highlight>
                  <a:srgbClr val="FFFF00"/>
                </a:highlight>
              </a:rPr>
              <a:t>تقدم</a:t>
            </a:r>
            <a:r>
              <a:rPr lang="ar-JO" b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ar-JO" b="0" err="1">
                <a:solidFill>
                  <a:srgbClr val="FF0000"/>
                </a:solidFill>
                <a:highlight>
                  <a:srgbClr val="FFFF00"/>
                </a:highlight>
              </a:rPr>
              <a:t>العديد</a:t>
            </a:r>
            <a:r>
              <a:rPr lang="ar-JO" b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ar-JO" b="0" err="1">
                <a:solidFill>
                  <a:srgbClr val="FF0000"/>
                </a:solidFill>
                <a:highlight>
                  <a:srgbClr val="FFFF00"/>
                </a:highlight>
              </a:rPr>
              <a:t>من</a:t>
            </a:r>
            <a:r>
              <a:rPr lang="ar-JO" b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ar-JO" b="0" err="1">
                <a:solidFill>
                  <a:srgbClr val="FF0000"/>
                </a:solidFill>
                <a:highlight>
                  <a:srgbClr val="FFFF00"/>
                </a:highlight>
              </a:rPr>
              <a:t>الفوائد</a:t>
            </a:r>
            <a:r>
              <a:rPr lang="ar-JO" b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ar-JO" b="0" err="1">
                <a:solidFill>
                  <a:srgbClr val="FF0000"/>
                </a:solidFill>
                <a:highlight>
                  <a:srgbClr val="FFFF00"/>
                </a:highlight>
              </a:rPr>
              <a:t>مثل</a:t>
            </a:r>
            <a:r>
              <a:rPr lang="ar-JO" b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ar-JO" b="0" err="1">
                <a:solidFill>
                  <a:srgbClr val="FF0000"/>
                </a:solidFill>
                <a:highlight>
                  <a:srgbClr val="FFFF00"/>
                </a:highlight>
              </a:rPr>
              <a:t>تسريع</a:t>
            </a:r>
            <a:r>
              <a:rPr lang="ar-JO" b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ar-JO" b="0" err="1">
                <a:solidFill>
                  <a:srgbClr val="FF0000"/>
                </a:solidFill>
                <a:highlight>
                  <a:srgbClr val="FFFF00"/>
                </a:highlight>
              </a:rPr>
              <a:t>الوصول</a:t>
            </a:r>
            <a:r>
              <a:rPr lang="ar-JO" b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ar-JO" b="0" err="1">
                <a:solidFill>
                  <a:srgbClr val="FF0000"/>
                </a:solidFill>
                <a:highlight>
                  <a:srgbClr val="FFFF00"/>
                </a:highlight>
              </a:rPr>
              <a:t>للمعلومات</a:t>
            </a:r>
            <a:r>
              <a:rPr lang="ar-JO" b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ar-JO" b="0" err="1">
                <a:solidFill>
                  <a:srgbClr val="FF0000"/>
                </a:solidFill>
                <a:highlight>
                  <a:srgbClr val="FFFF00"/>
                </a:highlight>
              </a:rPr>
              <a:t>وتحسين</a:t>
            </a:r>
            <a:r>
              <a:rPr lang="ar-JO" b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ar-JO" b="0" err="1">
                <a:solidFill>
                  <a:srgbClr val="FF0000"/>
                </a:solidFill>
                <a:highlight>
                  <a:srgbClr val="FFFF00"/>
                </a:highlight>
              </a:rPr>
              <a:t>التواصل</a:t>
            </a:r>
            <a:r>
              <a:rPr lang="ar-JO" b="0">
                <a:solidFill>
                  <a:srgbClr val="FF0000"/>
                </a:solidFill>
                <a:highlight>
                  <a:srgbClr val="FFFF00"/>
                </a:highlight>
              </a:rPr>
              <a:t>، </a:t>
            </a:r>
            <a:r>
              <a:rPr lang="ar-JO" b="0" err="1">
                <a:solidFill>
                  <a:srgbClr val="FF0000"/>
                </a:solidFill>
                <a:highlight>
                  <a:srgbClr val="FFFF00"/>
                </a:highlight>
              </a:rPr>
              <a:t>لكنها</a:t>
            </a:r>
            <a:r>
              <a:rPr lang="ar-JO" b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ar-JO" b="0" err="1">
                <a:solidFill>
                  <a:srgbClr val="FF0000"/>
                </a:solidFill>
                <a:highlight>
                  <a:srgbClr val="FFFF00"/>
                </a:highlight>
              </a:rPr>
              <a:t>تحمل</a:t>
            </a:r>
            <a:r>
              <a:rPr lang="ar-JO" b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ar-JO" b="0" err="1">
                <a:solidFill>
                  <a:srgbClr val="FF0000"/>
                </a:solidFill>
                <a:highlight>
                  <a:srgbClr val="FFFF00"/>
                </a:highlight>
              </a:rPr>
              <a:t>أيضًا</a:t>
            </a:r>
            <a:r>
              <a:rPr lang="ar-JO" b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ar-JO" b="0" err="1">
                <a:solidFill>
                  <a:srgbClr val="FF0000"/>
                </a:solidFill>
                <a:highlight>
                  <a:srgbClr val="FFFF00"/>
                </a:highlight>
              </a:rPr>
              <a:t>تحديات</a:t>
            </a:r>
            <a:r>
              <a:rPr lang="ar-JO" b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ar-JO" b="0" err="1">
                <a:solidFill>
                  <a:srgbClr val="FF0000"/>
                </a:solidFill>
                <a:highlight>
                  <a:srgbClr val="FFFF00"/>
                </a:highlight>
              </a:rPr>
              <a:t>وسلبيات</a:t>
            </a:r>
            <a:r>
              <a:rPr lang="ar-JO" b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ar-JO" b="0" err="1">
                <a:solidFill>
                  <a:srgbClr val="FF0000"/>
                </a:solidFill>
                <a:highlight>
                  <a:srgbClr val="FFFF00"/>
                </a:highlight>
              </a:rPr>
              <a:t>مثل</a:t>
            </a:r>
            <a:r>
              <a:rPr lang="ar-JO" b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ar-JO" b="0" err="1">
                <a:solidFill>
                  <a:srgbClr val="FF0000"/>
                </a:solidFill>
                <a:highlight>
                  <a:srgbClr val="FFFF00"/>
                </a:highlight>
              </a:rPr>
              <a:t>فقدان</a:t>
            </a:r>
            <a:r>
              <a:rPr lang="ar-JO" b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ar-JO" b="0" err="1">
                <a:solidFill>
                  <a:srgbClr val="FF0000"/>
                </a:solidFill>
                <a:highlight>
                  <a:srgbClr val="FFFF00"/>
                </a:highlight>
              </a:rPr>
              <a:t>الخصوصية</a:t>
            </a:r>
            <a:r>
              <a:rPr lang="ar-JO" b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ar-JO" b="0" err="1">
                <a:solidFill>
                  <a:srgbClr val="FF0000"/>
                </a:solidFill>
                <a:highlight>
                  <a:srgbClr val="FFFF00"/>
                </a:highlight>
              </a:rPr>
              <a:t>وانتشار</a:t>
            </a:r>
            <a:r>
              <a:rPr lang="ar-JO" b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ar-JO" b="0" err="1">
                <a:solidFill>
                  <a:srgbClr val="FF0000"/>
                </a:solidFill>
                <a:highlight>
                  <a:srgbClr val="FFFF00"/>
                </a:highlight>
              </a:rPr>
              <a:t>المعلومات</a:t>
            </a:r>
            <a:r>
              <a:rPr lang="ar-JO" b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ar-JO" b="0" err="1">
                <a:solidFill>
                  <a:srgbClr val="FF0000"/>
                </a:solidFill>
                <a:highlight>
                  <a:srgbClr val="FFFF00"/>
                </a:highlight>
              </a:rPr>
              <a:t>المضللة</a:t>
            </a:r>
            <a:r>
              <a:rPr lang="ar-JO" b="0">
                <a:solidFill>
                  <a:srgbClr val="FF0000"/>
                </a:solidFill>
                <a:highlight>
                  <a:srgbClr val="FFFF00"/>
                </a:highlight>
              </a:rPr>
              <a:t>. </a:t>
            </a:r>
            <a:r>
              <a:rPr lang="ar-JO" b="0" err="1">
                <a:solidFill>
                  <a:srgbClr val="FF0000"/>
                </a:solidFill>
                <a:highlight>
                  <a:srgbClr val="FFFF00"/>
                </a:highlight>
              </a:rPr>
              <a:t>وعيك</a:t>
            </a:r>
            <a:r>
              <a:rPr lang="ar-JO" b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ar-JO" b="0" err="1">
                <a:solidFill>
                  <a:srgbClr val="FF0000"/>
                </a:solidFill>
                <a:highlight>
                  <a:srgbClr val="FFFF00"/>
                </a:highlight>
              </a:rPr>
              <a:t>بهذه</a:t>
            </a:r>
            <a:r>
              <a:rPr lang="ar-JO" b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ar-JO" b="0" err="1">
                <a:solidFill>
                  <a:srgbClr val="FF0000"/>
                </a:solidFill>
                <a:highlight>
                  <a:srgbClr val="FFFF00"/>
                </a:highlight>
              </a:rPr>
              <a:t>الجوانب</a:t>
            </a:r>
            <a:r>
              <a:rPr lang="ar-JO" b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ar-JO" b="0" err="1">
                <a:solidFill>
                  <a:srgbClr val="FF0000"/>
                </a:solidFill>
                <a:highlight>
                  <a:srgbClr val="FFFF00"/>
                </a:highlight>
              </a:rPr>
              <a:t>يساعدك</a:t>
            </a:r>
            <a:r>
              <a:rPr lang="ar-JO" b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ar-JO" b="0" err="1">
                <a:solidFill>
                  <a:srgbClr val="FF0000"/>
                </a:solidFill>
                <a:highlight>
                  <a:srgbClr val="FFFF00"/>
                </a:highlight>
              </a:rPr>
              <a:t>على</a:t>
            </a:r>
            <a:r>
              <a:rPr lang="ar-JO" b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ar-JO" b="0" err="1">
                <a:solidFill>
                  <a:srgbClr val="FF0000"/>
                </a:solidFill>
                <a:highlight>
                  <a:srgbClr val="FFFF00"/>
                </a:highlight>
              </a:rPr>
              <a:t>التعامل</a:t>
            </a:r>
            <a:r>
              <a:rPr lang="ar-JO" b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ar-JO" b="0" err="1">
                <a:solidFill>
                  <a:srgbClr val="FF0000"/>
                </a:solidFill>
                <a:highlight>
                  <a:srgbClr val="FFFF00"/>
                </a:highlight>
              </a:rPr>
              <a:t>مع</a:t>
            </a:r>
            <a:r>
              <a:rPr lang="ar-JO" b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ar-JO" b="0" err="1">
                <a:solidFill>
                  <a:srgbClr val="FF0000"/>
                </a:solidFill>
                <a:highlight>
                  <a:srgbClr val="FFFF00"/>
                </a:highlight>
              </a:rPr>
              <a:t>التقنية</a:t>
            </a:r>
            <a:r>
              <a:rPr lang="ar-JO" b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ar-JO" b="0" err="1">
                <a:solidFill>
                  <a:srgbClr val="FF0000"/>
                </a:solidFill>
                <a:highlight>
                  <a:srgbClr val="FFFF00"/>
                </a:highlight>
              </a:rPr>
              <a:t>بشكل</a:t>
            </a:r>
            <a:r>
              <a:rPr lang="ar-JO" b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ar-JO" b="0" err="1">
                <a:solidFill>
                  <a:srgbClr val="FF0000"/>
                </a:solidFill>
                <a:highlight>
                  <a:srgbClr val="FFFF00"/>
                </a:highlight>
              </a:rPr>
              <a:t>أكثر</a:t>
            </a:r>
            <a:r>
              <a:rPr lang="ar-JO" b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ar-JO" b="0" err="1">
                <a:solidFill>
                  <a:srgbClr val="FF0000"/>
                </a:solidFill>
                <a:highlight>
                  <a:srgbClr val="FFFF00"/>
                </a:highlight>
              </a:rPr>
              <a:t>فاعلية</a:t>
            </a:r>
          </a:p>
          <a:p>
            <a:pPr algn="r" rtl="1"/>
            <a:endParaRPr lang="ar-JO" b="1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algn="r" rtl="1">
              <a:defRPr/>
            </a:pPr>
            <a:r>
              <a:rPr lang="ar-SA" b="1">
                <a:highlight>
                  <a:srgbClr val="FFFF00"/>
                </a:highlight>
              </a:rPr>
              <a:t>تغذية راجعة للإجاب</a:t>
            </a:r>
            <a:r>
              <a:rPr lang="ar-JO" b="1">
                <a:highlight>
                  <a:srgbClr val="FFFF00"/>
                </a:highlight>
              </a:rPr>
              <a:t>ة</a:t>
            </a:r>
            <a:r>
              <a:rPr lang="ar-SA" b="1">
                <a:highlight>
                  <a:srgbClr val="FFFF00"/>
                </a:highlight>
              </a:rPr>
              <a:t> الخاطئة:</a:t>
            </a:r>
            <a:endParaRPr lang="ar-JO" b="1">
              <a:highlight>
                <a:srgbClr val="FFFF00"/>
              </a:highlight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SA" err="1">
                <a:highlight>
                  <a:srgbClr val="FFFF00"/>
                </a:highlight>
              </a:rPr>
              <a:t>إجابة</a:t>
            </a:r>
            <a:r>
              <a:rPr lang="ar-SA">
                <a:highlight>
                  <a:srgbClr val="FFFF00"/>
                </a:highlight>
              </a:rPr>
              <a:t> </a:t>
            </a:r>
            <a:r>
              <a:rPr lang="ar-SA" err="1">
                <a:highlight>
                  <a:srgbClr val="FFFF00"/>
                </a:highlight>
              </a:rPr>
              <a:t>غير</a:t>
            </a:r>
            <a:r>
              <a:rPr lang="ar-SA">
                <a:highlight>
                  <a:srgbClr val="FFFF00"/>
                </a:highlight>
              </a:rPr>
              <a:t> </a:t>
            </a:r>
            <a:r>
              <a:rPr lang="ar-SA" err="1">
                <a:highlight>
                  <a:srgbClr val="FFFF00"/>
                </a:highlight>
              </a:rPr>
              <a:t>صحيحة</a:t>
            </a:r>
            <a:r>
              <a:rPr lang="ar-SA">
                <a:highlight>
                  <a:srgbClr val="FFFF00"/>
                </a:highlight>
              </a:rPr>
              <a:t>. </a:t>
            </a:r>
            <a:r>
              <a:rPr lang="ar-SA" err="1">
                <a:highlight>
                  <a:srgbClr val="FFFF00"/>
                </a:highlight>
              </a:rPr>
              <a:t>تذكّر</a:t>
            </a:r>
            <a:r>
              <a:rPr lang="ar-SA">
                <a:highlight>
                  <a:srgbClr val="FFFF00"/>
                </a:highlight>
              </a:rPr>
              <a:t> </a:t>
            </a:r>
            <a:r>
              <a:rPr lang="ar-SA" err="1">
                <a:highlight>
                  <a:srgbClr val="FFFF00"/>
                </a:highlight>
              </a:rPr>
              <a:t>أن</a:t>
            </a:r>
            <a:r>
              <a:rPr lang="ar-SA">
                <a:highlight>
                  <a:srgbClr val="FFFF00"/>
                </a:highlight>
              </a:rPr>
              <a:t> </a:t>
            </a:r>
            <a:r>
              <a:rPr lang="ar-SA" err="1">
                <a:highlight>
                  <a:srgbClr val="FFFF00"/>
                </a:highlight>
              </a:rPr>
              <a:t>التقنية</a:t>
            </a:r>
            <a:r>
              <a:rPr lang="ar-SA">
                <a:highlight>
                  <a:srgbClr val="FFFF00"/>
                </a:highlight>
              </a:rPr>
              <a:t> </a:t>
            </a:r>
            <a:r>
              <a:rPr lang="ar-SA" err="1">
                <a:highlight>
                  <a:srgbClr val="FFFF00"/>
                </a:highlight>
              </a:rPr>
              <a:t>الرقمية</a:t>
            </a:r>
            <a:r>
              <a:rPr lang="ar-SA">
                <a:highlight>
                  <a:srgbClr val="FFFF00"/>
                </a:highlight>
              </a:rPr>
              <a:t> </a:t>
            </a:r>
            <a:r>
              <a:rPr lang="ar-SA" err="1">
                <a:highlight>
                  <a:srgbClr val="FFFF00"/>
                </a:highlight>
              </a:rPr>
              <a:t>لها</a:t>
            </a:r>
            <a:r>
              <a:rPr lang="ar-SA">
                <a:highlight>
                  <a:srgbClr val="FFFF00"/>
                </a:highlight>
              </a:rPr>
              <a:t> </a:t>
            </a:r>
            <a:r>
              <a:rPr lang="ar-SA" err="1">
                <a:highlight>
                  <a:srgbClr val="FFFF00"/>
                </a:highlight>
              </a:rPr>
              <a:t>فوائد</a:t>
            </a:r>
            <a:r>
              <a:rPr lang="ar-SA">
                <a:highlight>
                  <a:srgbClr val="FFFF00"/>
                </a:highlight>
              </a:rPr>
              <a:t> </a:t>
            </a:r>
            <a:r>
              <a:rPr lang="ar-SA" err="1">
                <a:highlight>
                  <a:srgbClr val="FFFF00"/>
                </a:highlight>
              </a:rPr>
              <a:t>وسلبيات</a:t>
            </a:r>
            <a:r>
              <a:rPr lang="ar-SA">
                <a:highlight>
                  <a:srgbClr val="FFFF00"/>
                </a:highlight>
              </a:rPr>
              <a:t>، </a:t>
            </a:r>
            <a:r>
              <a:rPr lang="ar-SA" err="1">
                <a:highlight>
                  <a:srgbClr val="FFFF00"/>
                </a:highlight>
              </a:rPr>
              <a:t>فكر</a:t>
            </a:r>
            <a:r>
              <a:rPr lang="ar-SA">
                <a:highlight>
                  <a:srgbClr val="FFFF00"/>
                </a:highlight>
              </a:rPr>
              <a:t> </a:t>
            </a:r>
            <a:r>
              <a:rPr lang="ar-SA" err="1">
                <a:highlight>
                  <a:srgbClr val="FFFF00"/>
                </a:highlight>
              </a:rPr>
              <a:t>جيدًا</a:t>
            </a:r>
            <a:r>
              <a:rPr lang="ar-SA">
                <a:highlight>
                  <a:srgbClr val="FFFF00"/>
                </a:highlight>
              </a:rPr>
              <a:t> </a:t>
            </a:r>
            <a:r>
              <a:rPr lang="ar-SA" err="1">
                <a:highlight>
                  <a:srgbClr val="FFFF00"/>
                </a:highlight>
              </a:rPr>
              <a:t>في</a:t>
            </a:r>
            <a:r>
              <a:rPr lang="ar-SA">
                <a:highlight>
                  <a:srgbClr val="FFFF00"/>
                </a:highlight>
              </a:rPr>
              <a:t> </a:t>
            </a:r>
            <a:r>
              <a:rPr lang="ar-SA" err="1">
                <a:highlight>
                  <a:srgbClr val="FFFF00"/>
                </a:highlight>
              </a:rPr>
              <a:t>طبيعة</a:t>
            </a:r>
            <a:r>
              <a:rPr lang="ar-SA">
                <a:highlight>
                  <a:srgbClr val="FFFF00"/>
                </a:highlight>
              </a:rPr>
              <a:t> </a:t>
            </a:r>
            <a:r>
              <a:rPr lang="ar-SA" err="1">
                <a:highlight>
                  <a:srgbClr val="FFFF00"/>
                </a:highlight>
              </a:rPr>
              <a:t>العبارة</a:t>
            </a:r>
            <a:r>
              <a:rPr lang="ar-SA">
                <a:highlight>
                  <a:srgbClr val="FFFF00"/>
                </a:highlight>
              </a:rPr>
              <a:t> </a:t>
            </a:r>
            <a:r>
              <a:rPr lang="ar-SA" err="1">
                <a:highlight>
                  <a:srgbClr val="FFFF00"/>
                </a:highlight>
              </a:rPr>
              <a:t>التي</a:t>
            </a:r>
            <a:r>
              <a:rPr lang="ar-SA">
                <a:highlight>
                  <a:srgbClr val="FFFF00"/>
                </a:highlight>
              </a:rPr>
              <a:t> </a:t>
            </a:r>
            <a:r>
              <a:rPr lang="ar-SA" err="1">
                <a:highlight>
                  <a:srgbClr val="FFFF00"/>
                </a:highlight>
              </a:rPr>
              <a:t>أمامك</a:t>
            </a:r>
            <a:r>
              <a:rPr lang="ar-SA">
                <a:highlight>
                  <a:srgbClr val="FFFF00"/>
                </a:highlight>
              </a:rPr>
              <a:t> </a:t>
            </a:r>
            <a:r>
              <a:rPr lang="ar-SA" err="1">
                <a:highlight>
                  <a:srgbClr val="FFFF00"/>
                </a:highlight>
              </a:rPr>
              <a:t>قبل</a:t>
            </a:r>
            <a:r>
              <a:rPr lang="ar-SA">
                <a:highlight>
                  <a:srgbClr val="FFFF00"/>
                </a:highlight>
              </a:rPr>
              <a:t> </a:t>
            </a:r>
            <a:r>
              <a:rPr lang="ar-SA" err="1">
                <a:highlight>
                  <a:srgbClr val="FFFF00"/>
                </a:highlight>
              </a:rPr>
              <a:t>التصنيف</a:t>
            </a:r>
            <a:endParaRPr lang="ar-SA" b="1" err="1">
              <a:highlight>
                <a:srgbClr val="FFFF00"/>
              </a:highlight>
            </a:endParaRPr>
          </a:p>
          <a:p>
            <a:pPr algn="r" rtl="1"/>
            <a:endParaRPr lang="ar-JO" b="1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algn="r" rtl="1"/>
            <a:r>
              <a:rPr lang="ar-JO" b="1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تغذية</a:t>
            </a:r>
            <a:r>
              <a:rPr lang="ar-JO" b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r>
              <a:rPr lang="ar-JO" b="1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بعد</a:t>
            </a:r>
            <a:r>
              <a:rPr lang="ar-JO" b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r>
              <a:rPr lang="ar-JO" b="1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نفاذ</a:t>
            </a:r>
            <a:r>
              <a:rPr lang="ar-JO" b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r>
              <a:rPr lang="ar-JO" b="1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المحاولات</a:t>
            </a:r>
            <a:r>
              <a:rPr lang="ar-JO" b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: </a:t>
            </a:r>
            <a:endParaRPr lang="ar-JO" b="1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JO" b="0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الاجابة</a:t>
            </a:r>
            <a:r>
              <a:rPr lang="ar-JO" b="0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r>
              <a:rPr lang="ar-JO" b="0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الصحيحة</a:t>
            </a:r>
            <a:r>
              <a:rPr lang="ar-JO" b="0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r>
              <a:rPr lang="ar-JO" b="0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هي</a:t>
            </a:r>
            <a:r>
              <a:rPr lang="ar-JO" b="0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: </a:t>
            </a:r>
            <a:r>
              <a:rPr lang="ar-JO" b="0">
                <a:solidFill>
                  <a:srgbClr val="333333"/>
                </a:solidFill>
                <a:highlight>
                  <a:srgbClr val="FFFF00"/>
                </a:highlight>
                <a:latin typeface="Tajawal" panose="00000500000000000000" pitchFamily="2" charset="-78"/>
                <a:cs typeface="Tajawal"/>
              </a:rPr>
              <a:t>(</a:t>
            </a:r>
            <a:r>
              <a:rPr lang="ar-JO" b="0" err="1">
                <a:solidFill>
                  <a:srgbClr val="333333"/>
                </a:solidFill>
                <a:highlight>
                  <a:srgbClr val="FFFF00"/>
                </a:highlight>
                <a:latin typeface="Tajawal" panose="00000500000000000000" pitchFamily="2" charset="-78"/>
                <a:cs typeface="Tajawal"/>
              </a:rPr>
              <a:t>تظهر</a:t>
            </a:r>
            <a:r>
              <a:rPr lang="ar-JO" b="0">
                <a:solidFill>
                  <a:srgbClr val="333333"/>
                </a:solidFill>
                <a:highlight>
                  <a:srgbClr val="FFFF00"/>
                </a:highlight>
                <a:latin typeface="Tajawal" panose="00000500000000000000" pitchFamily="2" charset="-78"/>
                <a:cs typeface="Tajawal"/>
              </a:rPr>
              <a:t> </a:t>
            </a:r>
            <a:r>
              <a:rPr lang="ar-JO" b="0" err="1">
                <a:solidFill>
                  <a:srgbClr val="333333"/>
                </a:solidFill>
                <a:highlight>
                  <a:srgbClr val="FFFF00"/>
                </a:highlight>
                <a:latin typeface="Tajawal" panose="00000500000000000000" pitchFamily="2" charset="-78"/>
                <a:cs typeface="Tajawal"/>
              </a:rPr>
              <a:t>جميع</a:t>
            </a:r>
            <a:r>
              <a:rPr lang="ar-JO" b="0">
                <a:solidFill>
                  <a:srgbClr val="333333"/>
                </a:solidFill>
                <a:highlight>
                  <a:srgbClr val="FFFF00"/>
                </a:highlight>
                <a:latin typeface="Tajawal" panose="00000500000000000000" pitchFamily="2" charset="-78"/>
                <a:cs typeface="Tajawal"/>
              </a:rPr>
              <a:t> </a:t>
            </a:r>
            <a:r>
              <a:rPr lang="ar-JO" b="0" err="1">
                <a:solidFill>
                  <a:srgbClr val="333333"/>
                </a:solidFill>
                <a:highlight>
                  <a:srgbClr val="FFFF00"/>
                </a:highlight>
                <a:latin typeface="Tajawal" panose="00000500000000000000" pitchFamily="2" charset="-78"/>
                <a:cs typeface="Tajawal"/>
              </a:rPr>
              <a:t>العبارات</a:t>
            </a:r>
            <a:r>
              <a:rPr lang="ar-JO" b="0">
                <a:solidFill>
                  <a:srgbClr val="333333"/>
                </a:solidFill>
                <a:highlight>
                  <a:srgbClr val="FFFF00"/>
                </a:highlight>
                <a:latin typeface="Tajawal" panose="00000500000000000000" pitchFamily="2" charset="-78"/>
                <a:cs typeface="Tajawal"/>
              </a:rPr>
              <a:t> </a:t>
            </a:r>
            <a:r>
              <a:rPr lang="ar-JO" b="0" err="1">
                <a:solidFill>
                  <a:srgbClr val="333333"/>
                </a:solidFill>
                <a:highlight>
                  <a:srgbClr val="FFFF00"/>
                </a:highlight>
                <a:latin typeface="Tajawal" panose="00000500000000000000" pitchFamily="2" charset="-78"/>
                <a:cs typeface="Tajawal"/>
              </a:rPr>
              <a:t>وبجانب</a:t>
            </a:r>
            <a:r>
              <a:rPr lang="ar-JO" b="0">
                <a:solidFill>
                  <a:srgbClr val="333333"/>
                </a:solidFill>
                <a:highlight>
                  <a:srgbClr val="FFFF00"/>
                </a:highlight>
                <a:latin typeface="Tajawal" panose="00000500000000000000" pitchFamily="2" charset="-78"/>
                <a:cs typeface="Tajawal"/>
              </a:rPr>
              <a:t> </a:t>
            </a:r>
            <a:r>
              <a:rPr lang="ar-JO" b="0" err="1">
                <a:solidFill>
                  <a:srgbClr val="333333"/>
                </a:solidFill>
                <a:highlight>
                  <a:srgbClr val="FFFF00"/>
                </a:highlight>
                <a:latin typeface="Tajawal" panose="00000500000000000000" pitchFamily="2" charset="-78"/>
                <a:cs typeface="Tajawal"/>
              </a:rPr>
              <a:t>كل</a:t>
            </a:r>
            <a:r>
              <a:rPr lang="ar-JO" b="0">
                <a:solidFill>
                  <a:srgbClr val="333333"/>
                </a:solidFill>
                <a:highlight>
                  <a:srgbClr val="FFFF00"/>
                </a:highlight>
                <a:latin typeface="Tajawal" panose="00000500000000000000" pitchFamily="2" charset="-78"/>
                <a:cs typeface="Tajawal"/>
              </a:rPr>
              <a:t> </a:t>
            </a:r>
            <a:r>
              <a:rPr lang="ar-JO" b="0" err="1">
                <a:solidFill>
                  <a:srgbClr val="333333"/>
                </a:solidFill>
                <a:highlight>
                  <a:srgbClr val="FFFF00"/>
                </a:highlight>
                <a:latin typeface="Tajawal" panose="00000500000000000000" pitchFamily="2" charset="-78"/>
                <a:cs typeface="Tajawal"/>
              </a:rPr>
              <a:t>نص</a:t>
            </a:r>
            <a:r>
              <a:rPr lang="ar-JO" b="0">
                <a:solidFill>
                  <a:srgbClr val="333333"/>
                </a:solidFill>
                <a:highlight>
                  <a:srgbClr val="FFFF00"/>
                </a:highlight>
                <a:latin typeface="Tajawal" panose="00000500000000000000" pitchFamily="2" charset="-78"/>
                <a:cs typeface="Tajawal"/>
              </a:rPr>
              <a:t> </a:t>
            </a:r>
            <a:r>
              <a:rPr lang="ar-JO" b="0" err="1">
                <a:solidFill>
                  <a:srgbClr val="333333"/>
                </a:solidFill>
                <a:highlight>
                  <a:srgbClr val="FFFF00"/>
                </a:highlight>
                <a:latin typeface="Tajawal" panose="00000500000000000000" pitchFamily="2" charset="-78"/>
                <a:cs typeface="Tajawal"/>
              </a:rPr>
              <a:t>الاجابة</a:t>
            </a:r>
            <a:r>
              <a:rPr lang="ar-JO" b="0">
                <a:solidFill>
                  <a:srgbClr val="333333"/>
                </a:solidFill>
                <a:highlight>
                  <a:srgbClr val="FFFF00"/>
                </a:highlight>
                <a:latin typeface="Tajawal" panose="00000500000000000000" pitchFamily="2" charset="-78"/>
                <a:cs typeface="Tajawal"/>
              </a:rPr>
              <a:t> </a:t>
            </a:r>
            <a:r>
              <a:rPr lang="ar-JO" b="0" err="1">
                <a:solidFill>
                  <a:srgbClr val="333333"/>
                </a:solidFill>
                <a:highlight>
                  <a:srgbClr val="FFFF00"/>
                </a:highlight>
                <a:latin typeface="Tajawal" panose="00000500000000000000" pitchFamily="2" charset="-78"/>
                <a:cs typeface="Tajawal"/>
              </a:rPr>
              <a:t>الصحيحة</a:t>
            </a:r>
            <a:r>
              <a:rPr lang="ar-JO" b="0">
                <a:solidFill>
                  <a:srgbClr val="333333"/>
                </a:solidFill>
                <a:highlight>
                  <a:srgbClr val="FFFF00"/>
                </a:highlight>
                <a:latin typeface="Tajawal" panose="00000500000000000000" pitchFamily="2" charset="-78"/>
                <a:cs typeface="Tajawal"/>
              </a:rPr>
              <a:t>)</a:t>
            </a:r>
            <a:endParaRPr lang="ar-JO" b="0">
              <a:solidFill>
                <a:srgbClr val="FF0000"/>
              </a:solidFill>
              <a:highlight>
                <a:srgbClr val="FFFF00"/>
              </a:highlight>
              <a:cs typeface="Tajawal"/>
              <a:sym typeface="Wingdings" panose="05000000000000000000" pitchFamily="2" charset="2"/>
            </a:endParaRPr>
          </a:p>
          <a:p>
            <a:pPr algn="r" rtl="1"/>
            <a:endParaRPr lang="ar-JO" b="1">
              <a:solidFill>
                <a:srgbClr val="FF0000"/>
              </a:solidFill>
              <a:highlight>
                <a:srgbClr val="FFFF00"/>
              </a:highlight>
              <a:sym typeface="Wingdings" panose="05000000000000000000" pitchFamily="2" charset="2"/>
            </a:endParaRPr>
          </a:p>
          <a:p>
            <a:pPr algn="r" rtl="1"/>
            <a:r>
              <a:rPr lang="ar-JO" b="1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عدد</a:t>
            </a:r>
            <a:r>
              <a:rPr lang="ar-JO" b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r>
              <a:rPr lang="ar-JO" b="1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المحاولات</a:t>
            </a:r>
            <a:r>
              <a:rPr lang="ar-JO" b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: 2</a:t>
            </a:r>
            <a:endParaRPr lang="ar-JO" b="1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algn="r" rtl="1"/>
            <a:endParaRPr lang="ar-JO" b="1">
              <a:solidFill>
                <a:srgbClr val="FF0000"/>
              </a:solidFill>
              <a:highlight>
                <a:srgbClr val="FFFF00"/>
              </a:highlight>
              <a:sym typeface="Wingdings" panose="05000000000000000000" pitchFamily="2" charset="2"/>
            </a:endParaRPr>
          </a:p>
          <a:p>
            <a:pPr algn="r" rtl="1"/>
            <a:r>
              <a:rPr lang="ar-JO" b="1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الأزرار</a:t>
            </a:r>
            <a:r>
              <a:rPr lang="ar-JO" b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r>
              <a:rPr lang="ar-JO" b="1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التي</a:t>
            </a:r>
            <a:r>
              <a:rPr lang="ar-JO" b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r>
              <a:rPr lang="ar-JO" b="1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تظهر</a:t>
            </a:r>
            <a:r>
              <a:rPr lang="ar-JO" b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r>
              <a:rPr lang="ar-JO" b="1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بعد</a:t>
            </a:r>
            <a:r>
              <a:rPr lang="ar-JO" b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r>
              <a:rPr lang="ar-JO" b="1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استنفاذ</a:t>
            </a:r>
            <a:r>
              <a:rPr lang="ar-JO" b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r>
              <a:rPr lang="ar-JO" b="1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المحاولات</a:t>
            </a:r>
            <a:r>
              <a:rPr lang="ar-JO" b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: </a:t>
            </a:r>
            <a:r>
              <a:rPr lang="ar-JO" b="0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زر</a:t>
            </a:r>
            <a:r>
              <a:rPr lang="ar-JO" b="0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"</a:t>
            </a:r>
            <a:r>
              <a:rPr lang="ar-JO" b="0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مراجعة</a:t>
            </a:r>
            <a:r>
              <a:rPr lang="ar-JO" b="0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r>
              <a:rPr lang="ar-JO" b="0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المحتوى</a:t>
            </a:r>
            <a:r>
              <a:rPr lang="ar-JO" b="0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"، </a:t>
            </a:r>
            <a:r>
              <a:rPr lang="ar-JO" b="0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زر</a:t>
            </a:r>
            <a:r>
              <a:rPr lang="ar-JO" b="0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"</a:t>
            </a:r>
            <a:r>
              <a:rPr lang="ar-JO" b="0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أعد</a:t>
            </a:r>
            <a:r>
              <a:rPr lang="ar-JO" b="0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r>
              <a:rPr lang="ar-JO" b="0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المحاولة</a:t>
            </a:r>
            <a:r>
              <a:rPr lang="ar-JO" b="0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"</a:t>
            </a:r>
            <a:endParaRPr lang="ar-JO" b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algn="r" rtl="1"/>
            <a:endParaRPr lang="ar-JO" b="1">
              <a:solidFill>
                <a:srgbClr val="FF0000"/>
              </a:solidFill>
              <a:highlight>
                <a:srgbClr val="FFFF00"/>
              </a:highlight>
              <a:sym typeface="Wingdings" panose="05000000000000000000" pitchFamily="2" charset="2"/>
            </a:endParaRPr>
          </a:p>
          <a:p>
            <a:pPr algn="r" rtl="1"/>
            <a:r>
              <a:rPr lang="ar-JO" b="1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عند</a:t>
            </a:r>
            <a:r>
              <a:rPr lang="ar-JO" b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r>
              <a:rPr lang="ar-JO" b="1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النقر</a:t>
            </a:r>
            <a:r>
              <a:rPr lang="ar-JO" b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r>
              <a:rPr lang="ar-JO" b="1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على</a:t>
            </a:r>
            <a:r>
              <a:rPr lang="ar-JO" b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r>
              <a:rPr lang="ar-JO" b="1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زر</a:t>
            </a:r>
            <a:r>
              <a:rPr lang="ar-JO" b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"</a:t>
            </a:r>
            <a:r>
              <a:rPr lang="ar-JO" b="1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مراجعة</a:t>
            </a:r>
            <a:r>
              <a:rPr lang="ar-JO" b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r>
              <a:rPr lang="ar-JO" b="1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المحتوى</a:t>
            </a:r>
            <a:r>
              <a:rPr lang="ar-JO" b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" </a:t>
            </a:r>
            <a:r>
              <a:rPr lang="ar-JO" b="1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ينتقل</a:t>
            </a:r>
            <a:r>
              <a:rPr lang="ar-JO" b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r>
              <a:rPr lang="ar-JO" b="1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الطالب</a:t>
            </a:r>
            <a:r>
              <a:rPr lang="ar-JO" b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r>
              <a:rPr lang="ar-JO" b="1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إلى</a:t>
            </a:r>
            <a:r>
              <a:rPr lang="ar-JO" b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r>
              <a:rPr lang="ar-JO" b="1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المحتوى</a:t>
            </a:r>
            <a:r>
              <a:rPr lang="ar-JO" b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r>
              <a:rPr lang="ar-JO" b="1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في</a:t>
            </a:r>
            <a:r>
              <a:rPr lang="ar-JO" b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r>
              <a:rPr lang="ar-JO" b="1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صفحة</a:t>
            </a:r>
            <a:r>
              <a:rPr lang="ar-JO" b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r>
              <a:rPr lang="ar-JO" b="1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رقم</a:t>
            </a:r>
            <a:r>
              <a:rPr lang="ar-JO" b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7+8</a:t>
            </a:r>
            <a:endParaRPr lang="ar-JO" b="1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algn="r" rtl="1"/>
            <a:r>
              <a:rPr lang="ar-JO" b="1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عند</a:t>
            </a:r>
            <a:r>
              <a:rPr lang="ar-JO" b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r>
              <a:rPr lang="ar-JO" b="1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النقر</a:t>
            </a:r>
            <a:r>
              <a:rPr lang="ar-JO" b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r>
              <a:rPr lang="ar-JO" b="1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على</a:t>
            </a:r>
            <a:r>
              <a:rPr lang="ar-JO" b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r>
              <a:rPr lang="ar-JO" b="1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زر</a:t>
            </a:r>
            <a:r>
              <a:rPr lang="ar-JO" b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"</a:t>
            </a:r>
            <a:r>
              <a:rPr lang="ar-JO" b="1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أعد</a:t>
            </a:r>
            <a:r>
              <a:rPr lang="ar-JO" b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r>
              <a:rPr lang="ar-JO" b="1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المحاولة</a:t>
            </a:r>
            <a:r>
              <a:rPr lang="ar-JO" b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" </a:t>
            </a:r>
            <a:r>
              <a:rPr lang="ar-JO" b="1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يتم</a:t>
            </a:r>
            <a:r>
              <a:rPr lang="ar-JO" b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r>
              <a:rPr lang="ar-JO" b="1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إعادة</a:t>
            </a:r>
            <a:r>
              <a:rPr lang="ar-JO" b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r>
              <a:rPr lang="ar-JO" b="1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السؤال</a:t>
            </a:r>
            <a:r>
              <a:rPr lang="ar-JO" b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r>
              <a:rPr lang="ar-JO" b="1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للطالب</a:t>
            </a:r>
            <a:endParaRPr lang="ar-JO" b="1" err="1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algn="r" rtl="1"/>
            <a:endParaRPr lang="ar-JO" b="1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JO" b="1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تعليمات</a:t>
            </a:r>
            <a:r>
              <a:rPr lang="ar-JO" b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r>
              <a:rPr lang="ar-JO" b="1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على</a:t>
            </a:r>
            <a:r>
              <a:rPr lang="ar-JO" b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r>
              <a:rPr lang="ar-JO" b="1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الشاشة</a:t>
            </a:r>
            <a:r>
              <a:rPr lang="ar-JO" b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(</a:t>
            </a:r>
            <a:r>
              <a:rPr lang="ar-JO" b="1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ان</a:t>
            </a:r>
            <a:r>
              <a:rPr lang="ar-JO" b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r>
              <a:rPr lang="ar-JO" b="1" err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وجد</a:t>
            </a:r>
            <a:r>
              <a:rPr lang="ar-JO" b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)</a:t>
            </a:r>
            <a:endParaRPr lang="en-US" b="1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12967-0E05-4F55-93C1-C98F62E34B5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460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ar-JO"/>
              <a:t>تظهر الشاشة فارغة وفقط يكون العنوان والنص الرئيسي ظاهرين والأربع مجالات (دون الوصف) ظاهرين</a:t>
            </a:r>
          </a:p>
          <a:p>
            <a:pPr algn="r" rtl="1"/>
            <a:r>
              <a:rPr lang="ar-JO"/>
              <a:t>على الطالب النقر على كل مجال لاستعراض نص الوصف أسفله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12967-0E05-4F55-93C1-C98F62E34B5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331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JO" b="1"/>
              <a:t>هذا النشاط موضح بالتفصيل في ملف </a:t>
            </a:r>
            <a:r>
              <a:rPr lang="en-US" b="1"/>
              <a:t>DSAI_U01_Activity1.3</a:t>
            </a:r>
            <a:endParaRPr lang="ar-JO" b="1"/>
          </a:p>
          <a:p>
            <a:pPr algn="r" rtl="1"/>
            <a:endParaRPr lang="en-US" b="1"/>
          </a:p>
          <a:p>
            <a:pPr algn="r" rtl="1"/>
            <a:r>
              <a:rPr lang="ar-JO" b="1"/>
              <a:t>الاجابة الصحيحة: (موضحة على الشاشة)</a:t>
            </a:r>
          </a:p>
          <a:p>
            <a:pPr algn="r" rtl="1"/>
            <a:endParaRPr lang="ar-JO" b="1"/>
          </a:p>
          <a:p>
            <a:pPr algn="r" rtl="1"/>
            <a:r>
              <a:rPr lang="ar-JO" b="1"/>
              <a:t>خيارات القائمة المنسدلة: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الواقع الافتراضي (</a:t>
            </a:r>
            <a:r>
              <a:rPr lang="en-US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VR</a:t>
            </a:r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)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الذكاء الاصطناعي (</a:t>
            </a:r>
            <a:r>
              <a:rPr lang="en-US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AI</a:t>
            </a:r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)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إنترنت الأشياء (</a:t>
            </a:r>
            <a:r>
              <a:rPr lang="en-US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IoT</a:t>
            </a:r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)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البيانات الضخمة (</a:t>
            </a:r>
            <a:r>
              <a:rPr lang="en-US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Big Data</a:t>
            </a:r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)</a:t>
            </a:r>
            <a:endParaRPr lang="ar-JO" b="1"/>
          </a:p>
          <a:p>
            <a:pPr algn="r" rtl="1"/>
            <a:endParaRPr lang="ar-JO"/>
          </a:p>
          <a:p>
            <a:pPr algn="r" rtl="1"/>
            <a:r>
              <a:rPr lang="ar-SA" b="1"/>
              <a:t>تغذية راجعة للإجابة الصحيحة: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SA"/>
              <a:t>أحسنت! لقد قمت بربط التأثيرات الرقمية بالتقنيات المناسبة بدقة، مما يعكس فهمًا جيدًا لكيفية تطبيق التقنيات في مجالات الحياة المختلفة.</a:t>
            </a:r>
            <a:endParaRPr lang="ar-JO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ar-JO"/>
          </a:p>
          <a:p>
            <a:pPr algn="r" rtl="1"/>
            <a:r>
              <a:rPr lang="ar-SA" b="1"/>
              <a:t>تغذية راجعة للإجاب</a:t>
            </a:r>
            <a:r>
              <a:rPr lang="ar-JO" b="1"/>
              <a:t>ة</a:t>
            </a:r>
            <a:r>
              <a:rPr lang="ar-SA" b="1"/>
              <a:t> الخاطئة:</a:t>
            </a:r>
          </a:p>
          <a:p>
            <a:pPr algn="r" rtl="1"/>
            <a:r>
              <a:rPr lang="ar-JO"/>
              <a:t>"تذكّر أن لكل تقنية ميزاتها الفريدة التي تجعلها الأنسب لأثر معين. فكر في الطريقة التي تستخدم بها التقنية لتحقق هذا التأثير بفعالية.</a:t>
            </a:r>
          </a:p>
          <a:p>
            <a:pPr algn="r" rtl="1"/>
            <a:endParaRPr lang="ar-JO"/>
          </a:p>
          <a:p>
            <a:pPr algn="r" rtl="1"/>
            <a:r>
              <a:rPr lang="ar-JO" b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تغذية بعد نفاذ المحاولات: 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JO" b="0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الاجابة الصحيحة هي: </a:t>
            </a:r>
            <a:r>
              <a:rPr lang="ar-JO" b="0">
                <a:solidFill>
                  <a:srgbClr val="333333"/>
                </a:solidFill>
                <a:highlight>
                  <a:srgbClr val="FFFF00"/>
                </a:highlight>
                <a:latin typeface="Tajawal" panose="00000500000000000000" pitchFamily="2" charset="-78"/>
                <a:cs typeface="Tajawal" panose="00000500000000000000" pitchFamily="2" charset="-78"/>
              </a:rPr>
              <a:t>(تظهر جميع العبارات وبجانب كل نص الاجابة الصحيحة)</a:t>
            </a:r>
            <a:endParaRPr lang="ar-JO" b="0">
              <a:solidFill>
                <a:srgbClr val="FF0000"/>
              </a:solidFill>
              <a:highlight>
                <a:srgbClr val="FFFF00"/>
              </a:highlight>
              <a:sym typeface="Wingdings" panose="05000000000000000000" pitchFamily="2" charset="2"/>
            </a:endParaRPr>
          </a:p>
          <a:p>
            <a:pPr algn="r" rtl="1"/>
            <a:endParaRPr lang="ar-JO" b="1">
              <a:solidFill>
                <a:srgbClr val="FF0000"/>
              </a:solidFill>
              <a:highlight>
                <a:srgbClr val="FFFF00"/>
              </a:highlight>
              <a:sym typeface="Wingdings" panose="05000000000000000000" pitchFamily="2" charset="2"/>
            </a:endParaRPr>
          </a:p>
          <a:p>
            <a:pPr algn="r" rtl="1"/>
            <a:r>
              <a:rPr lang="ar-JO" b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عدد المحاولات: 2</a:t>
            </a:r>
          </a:p>
          <a:p>
            <a:pPr algn="r" rtl="1"/>
            <a:endParaRPr lang="ar-JO" b="1">
              <a:solidFill>
                <a:srgbClr val="FF0000"/>
              </a:solidFill>
              <a:highlight>
                <a:srgbClr val="FFFF00"/>
              </a:highlight>
              <a:sym typeface="Wingdings" panose="05000000000000000000" pitchFamily="2" charset="2"/>
            </a:endParaRPr>
          </a:p>
          <a:p>
            <a:pPr algn="r" rtl="1"/>
            <a:r>
              <a:rPr lang="ar-JO" b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الأزرار التي تظهر بعد استنفاذ المحاولات: </a:t>
            </a:r>
            <a:r>
              <a:rPr lang="ar-JO" b="0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زر "مراجعة المحتوى"، زر "أعد المحاولة"</a:t>
            </a:r>
          </a:p>
          <a:p>
            <a:pPr algn="r" rtl="1"/>
            <a:endParaRPr lang="ar-JO" b="1">
              <a:solidFill>
                <a:srgbClr val="FF0000"/>
              </a:solidFill>
              <a:highlight>
                <a:srgbClr val="FFFF00"/>
              </a:highlight>
              <a:sym typeface="Wingdings" panose="05000000000000000000" pitchFamily="2" charset="2"/>
            </a:endParaRPr>
          </a:p>
          <a:p>
            <a:pPr algn="r" rtl="1"/>
            <a:r>
              <a:rPr lang="ar-JO" b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عند النقر على زر "مراجعة المحتوى" ينتقل الطالب إلى المحتوى في صفحة رقم 10</a:t>
            </a:r>
          </a:p>
          <a:p>
            <a:pPr algn="r" rtl="1"/>
            <a:r>
              <a:rPr lang="ar-JO" b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عند النقر على زر "أعد المحاولة" يتم إعادة السؤال للطالب</a:t>
            </a:r>
          </a:p>
          <a:p>
            <a:pPr algn="r" rtl="1"/>
            <a:endParaRPr lang="ar-JO" b="1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JO" b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تعليمات على الشاشة (ان وجد)</a:t>
            </a:r>
            <a:endParaRPr lang="en-US" b="1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12967-0E05-4F55-93C1-C98F62E34B5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393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ar-JO"/>
              <a:t>رابط الصور: (الرجاء حذف النصوص باللغة الانجليزية)</a:t>
            </a:r>
          </a:p>
          <a:p>
            <a:pPr algn="r" rtl="1"/>
            <a:r>
              <a:rPr lang="en-US"/>
              <a:t>https://www.freepik.com/free-vector/gradient-isometric-laptop-technology-background_4734750.htm#fromView=search&amp;page=1&amp;position=1&amp;uuid=f91f1879-f65c-4f0a-818f-592c26777d92&amp;query=Digital+technology</a:t>
            </a:r>
            <a:endParaRPr lang="ar-JO"/>
          </a:p>
          <a:p>
            <a:pPr algn="r" rtl="1"/>
            <a:br>
              <a:rPr lang="ar-JO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12967-0E05-4F55-93C1-C98F62E34B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121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ar-JO"/>
              <a:t>رابط الصورة:</a:t>
            </a:r>
          </a:p>
          <a:p>
            <a:pPr algn="r" rtl="1"/>
            <a:r>
              <a:rPr lang="en-US"/>
              <a:t>https://www.freepik.com/premium-photo/futuristic-robot-artificial-intelligence-revolutionary-ai-technology-concept_70291783.htm#fromView=search&amp;page=1&amp;position=13&amp;uuid=b6c314cf-cb96-4969-8084-a558ac7448fc&amp;query=Emerging+Technology</a:t>
            </a:r>
            <a:endParaRPr lang="ar-JO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12967-0E05-4F55-93C1-C98F62E34B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58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ar-JO" b="1"/>
              <a:t>هذا النشاط موضح بالتفصيل في ملف </a:t>
            </a:r>
            <a:r>
              <a:rPr lang="en-US" b="1"/>
              <a:t>DSAI_U01_Activity1.1</a:t>
            </a:r>
            <a:endParaRPr lang="ar-JO" b="1"/>
          </a:p>
          <a:p>
            <a:pPr algn="r" rtl="1"/>
            <a:r>
              <a:rPr lang="ar-JO" b="1"/>
              <a:t>الاجابة الصحيحة: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لأنها تقدم طرقًا جديدة تؤثر في العمليات والنماذج القائمة</a:t>
            </a:r>
          </a:p>
          <a:p>
            <a:pPr algn="r" rtl="1"/>
            <a:endParaRPr lang="ar-JO"/>
          </a:p>
          <a:p>
            <a:pPr algn="r" rtl="1"/>
            <a:r>
              <a:rPr lang="ar-SA" b="1"/>
              <a:t>تغذية راجعة للإجابة الصحيحة:</a:t>
            </a:r>
          </a:p>
          <a:p>
            <a:pPr algn="r" rtl="1"/>
            <a:r>
              <a:rPr lang="ar-SA"/>
              <a:t>إجابة صحيحة! التقنية الناشئة تحدث تحولًا جذريًا </a:t>
            </a:r>
            <a:r>
              <a:rPr lang="ar-JO"/>
              <a:t>في الأنظمة التقليدية </a:t>
            </a:r>
            <a:r>
              <a:rPr lang="ar-SA"/>
              <a:t>لأنها تقدم طرقًا وأساليب جديدة تؤثر في العمليات والنماذج القائمة.</a:t>
            </a:r>
          </a:p>
          <a:p>
            <a:pPr algn="r" rtl="1"/>
            <a:endParaRPr lang="ar-JO"/>
          </a:p>
          <a:p>
            <a:pPr algn="r" rtl="1"/>
            <a:r>
              <a:rPr lang="ar-SA" b="1"/>
              <a:t>تغذية راجعة للإجاب</a:t>
            </a:r>
            <a:r>
              <a:rPr lang="ar-JO" b="1"/>
              <a:t>ة</a:t>
            </a:r>
            <a:r>
              <a:rPr lang="ar-SA" b="1"/>
              <a:t> الخاطئة:</a:t>
            </a:r>
          </a:p>
          <a:p>
            <a:pPr algn="r" rtl="1"/>
            <a:r>
              <a:rPr lang="ar-SA"/>
              <a:t>فكّر جيدًا، التقنية الناشئة ليست مجرد أجهزة حديثة أو تطبيقات محددة، بل هي تقنية تحدث تغييرات جوهرية في طريقة العمل ونماذج الأعمال</a:t>
            </a:r>
            <a:endParaRPr lang="ar-JO"/>
          </a:p>
          <a:p>
            <a:pPr algn="r" rtl="1"/>
            <a:endParaRPr lang="ar-JO"/>
          </a:p>
          <a:p>
            <a:pPr algn="r" rtl="1"/>
            <a:r>
              <a:rPr lang="ar-JO" b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تغذية بعد نفاذ المحاولات: 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JO" b="0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الاجابة الصحيحة هي: </a:t>
            </a:r>
            <a:r>
              <a:rPr lang="ar-JO" b="0">
                <a:solidFill>
                  <a:srgbClr val="333333"/>
                </a:solidFill>
                <a:highlight>
                  <a:srgbClr val="FFFF00"/>
                </a:highlight>
                <a:latin typeface="Tajawal" panose="00000500000000000000" pitchFamily="2" charset="-78"/>
                <a:cs typeface="Tajawal" panose="00000500000000000000" pitchFamily="2" charset="-78"/>
              </a:rPr>
              <a:t>لأنها تقدم طرقًا جديدة تؤثر في العمليات والنماذج القائمة</a:t>
            </a:r>
            <a:endParaRPr lang="ar-JO" b="0">
              <a:solidFill>
                <a:srgbClr val="FF0000"/>
              </a:solidFill>
              <a:highlight>
                <a:srgbClr val="FFFF00"/>
              </a:highlight>
              <a:sym typeface="Wingdings" panose="05000000000000000000" pitchFamily="2" charset="2"/>
            </a:endParaRPr>
          </a:p>
          <a:p>
            <a:pPr algn="r" rtl="1"/>
            <a:endParaRPr lang="ar-JO" b="1">
              <a:solidFill>
                <a:srgbClr val="FF0000"/>
              </a:solidFill>
              <a:highlight>
                <a:srgbClr val="FFFF00"/>
              </a:highlight>
              <a:sym typeface="Wingdings" panose="05000000000000000000" pitchFamily="2" charset="2"/>
            </a:endParaRPr>
          </a:p>
          <a:p>
            <a:pPr algn="r" rtl="1"/>
            <a:r>
              <a:rPr lang="ar-JO" b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عدد المحاولات: 2</a:t>
            </a:r>
          </a:p>
          <a:p>
            <a:pPr algn="r" rtl="1"/>
            <a:endParaRPr lang="ar-JO" b="1">
              <a:solidFill>
                <a:srgbClr val="FF0000"/>
              </a:solidFill>
              <a:highlight>
                <a:srgbClr val="FFFF00"/>
              </a:highlight>
              <a:sym typeface="Wingdings" panose="05000000000000000000" pitchFamily="2" charset="2"/>
            </a:endParaRPr>
          </a:p>
          <a:p>
            <a:pPr algn="r" rtl="1"/>
            <a:r>
              <a:rPr lang="ar-JO" b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الأزرار التي تظهر بعد استنفاذ المحاولات: </a:t>
            </a:r>
            <a:r>
              <a:rPr lang="ar-JO" b="0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زر "مراجعة المحتوى"، زر "أعد المحاولة"</a:t>
            </a:r>
          </a:p>
          <a:p>
            <a:pPr algn="r" rtl="1"/>
            <a:endParaRPr lang="ar-JO" b="1">
              <a:solidFill>
                <a:srgbClr val="FF0000"/>
              </a:solidFill>
              <a:highlight>
                <a:srgbClr val="FFFF00"/>
              </a:highlight>
              <a:sym typeface="Wingdings" panose="05000000000000000000" pitchFamily="2" charset="2"/>
            </a:endParaRPr>
          </a:p>
          <a:p>
            <a:pPr algn="r" rtl="1"/>
            <a:r>
              <a:rPr lang="ar-JO" b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عند النقر على زر "مراجعة المحتوى" ينتقل الطالب إلى المحتوى في صفحة رقم 4</a:t>
            </a:r>
          </a:p>
          <a:p>
            <a:pPr algn="r" rtl="1"/>
            <a:r>
              <a:rPr lang="ar-JO" b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عند النقر على زر "أعد المحاولة" يتم إعادة السؤال للطالب</a:t>
            </a:r>
          </a:p>
          <a:p>
            <a:pPr algn="r" rtl="1"/>
            <a:endParaRPr lang="ar-JO" b="1">
              <a:solidFill>
                <a:srgbClr val="FF0000"/>
              </a:solidFill>
              <a:highlight>
                <a:srgbClr val="FFFF00"/>
              </a:highlight>
              <a:sym typeface="Wingdings" panose="05000000000000000000" pitchFamily="2" charset="2"/>
            </a:endParaRPr>
          </a:p>
          <a:p>
            <a:pPr algn="r" rtl="1"/>
            <a:r>
              <a:rPr lang="ar-JO" b="1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تعليمات على الشاشة (ان وجد)</a:t>
            </a:r>
            <a:endParaRPr lang="en-US" b="1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algn="r" rtl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12967-0E05-4F55-93C1-C98F62E34B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053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ar-JO"/>
              <a:t>عند النقر على الذكاء الاصطناعي تظهر النافذة في شريحة 7</a:t>
            </a:r>
            <a:endParaRPr lang="en-US"/>
          </a:p>
          <a:p>
            <a:pPr algn="r" rtl="1"/>
            <a:r>
              <a:rPr lang="ar-JO"/>
              <a:t>عند النقر على إنترنت الأشياء تظهر النافذة في شريحة 8</a:t>
            </a:r>
          </a:p>
          <a:p>
            <a:pPr algn="r" rtl="1"/>
            <a:r>
              <a:rPr lang="ar-JO"/>
              <a:t>عند النقر على الواقع الافتراضي والواقع المعزز تظهر النافذة في شريحة 9</a:t>
            </a:r>
          </a:p>
          <a:p>
            <a:pPr algn="r" rtl="1"/>
            <a:r>
              <a:rPr lang="ar-JO"/>
              <a:t>عند النقر على الحوسبة السحابية تظهر النافذة في شريحة 10</a:t>
            </a:r>
          </a:p>
          <a:p>
            <a:pPr algn="r" rtl="1"/>
            <a:r>
              <a:rPr lang="ar-JO"/>
              <a:t>عند النقر على البيانات الضخمة تظهر النافذة في شريحة 11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12967-0E05-4F55-93C1-C98F62E34B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4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ar-JO"/>
              <a:t>رابط الصورة: (الرجاء أخذ الجزء الموضح في الشريحة فقط)</a:t>
            </a:r>
          </a:p>
          <a:p>
            <a:pPr algn="r" rtl="1"/>
            <a:r>
              <a:rPr lang="en-US"/>
              <a:t>https://www.freepik.com/premium-vector/digital-brain-circuit-board-with-ai-chip-processor-business-idea-innovation-artificial-intelligence-innovation-technology-concept-ai-microchip-semiconductor-vector-illustration_359981342.htm#fromView=search&amp;page=1&amp;position=5&amp;uuid=dff17c07-0d4a-4ac6-bc13-bfe33759fb71&amp;query=artificial+intellig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12967-0E05-4F55-93C1-C98F62E34B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328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ar-JO"/>
              <a:t>رابط الصورة:</a:t>
            </a:r>
          </a:p>
          <a:p>
            <a:pPr algn="r" rtl="1"/>
            <a:r>
              <a:rPr lang="en-US"/>
              <a:t>https://www.freepik.com/premium-vector/internet-things-iot_2237947.htm#fromView=image_search_similar&amp;page=1&amp;position=17&amp;uuid=51b5ba96-006b-44d6-a718-f809601877ee&amp;query=Internet+of+things</a:t>
            </a:r>
            <a:endParaRPr lang="ar-JO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12967-0E05-4F55-93C1-C98F62E34B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858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ar-JO"/>
              <a:t>رابط الصورة:</a:t>
            </a:r>
          </a:p>
          <a:p>
            <a:pPr algn="r" rtl="1"/>
            <a:r>
              <a:rPr lang="en-US"/>
              <a:t>https://www.freepik.com/free-ai-image/high-tech-futuristic-gaming-virtual-reality-headset_133553695.htm#fromView=search&amp;page=1&amp;position=2&amp;uuid=a62dcfc0-5ff8-403b-ae07-a9ecf44a5d66&amp;query=Virtual+reality+technology+world+background+with+VR+or+AR+headset+glasses</a:t>
            </a:r>
            <a:endParaRPr lang="ar-JO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12967-0E05-4F55-93C1-C98F62E34B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639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ar-JO"/>
              <a:t>رابط الصورة:</a:t>
            </a:r>
          </a:p>
          <a:p>
            <a:pPr algn="r" rtl="1"/>
            <a:r>
              <a:rPr lang="en-US"/>
              <a:t>https://www.freepik.com/premium-vector/cloud-technology-cloud-storage-compilation-cyber-via-internet-signal-overlapping-clouds_196764587.htm#fromView=search&amp;page=1&amp;position=12&amp;uuid=ad367783-02e4-4434-a395-f692c2b6f331&amp;query=Cloud+computing</a:t>
            </a:r>
            <a:endParaRPr lang="ar-JO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12967-0E05-4F55-93C1-C98F62E34B5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240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3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2D65961-0802-EA92-9442-4A40CFAE4433}"/>
              </a:ext>
            </a:extLst>
          </p:cNvPr>
          <p:cNvGrpSpPr/>
          <p:nvPr userDrawn="1"/>
        </p:nvGrpSpPr>
        <p:grpSpPr>
          <a:xfrm flipH="1">
            <a:off x="0" y="0"/>
            <a:ext cx="12192000" cy="6857999"/>
            <a:chOff x="0" y="0"/>
            <a:chExt cx="12192000" cy="685799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06E726B-B385-A32D-8EC3-742F786548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0700A52-3A36-09A7-025E-45039D8382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2500158" y="962015"/>
              <a:ext cx="1612381" cy="1248719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881B990-B53A-441D-D2DE-6B7C48ABC92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500158" y="4048125"/>
              <a:ext cx="1538442" cy="0"/>
            </a:xfrm>
            <a:prstGeom prst="line">
              <a:avLst/>
            </a:prstGeom>
            <a:ln w="19050" cap="rnd">
              <a:solidFill>
                <a:srgbClr val="2D588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020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F1EAB-69EB-C9EB-4BD5-56CC2B499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J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7CFBD1-FB3B-8708-64F7-9754CCB952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J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C4A92-1574-CE59-982C-BDA03CC4C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A5909-9EBB-4B65-8BBA-565F013EDAEE}" type="datetimeFigureOut">
              <a:rPr lang="ar-JO" smtClean="0"/>
              <a:t>20/08/1447</a:t>
            </a:fld>
            <a:endParaRPr lang="ar-J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B0BEF-74AC-059A-F1BE-D1F67FA25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7C295-002A-9BB5-0BF3-44252B5CE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65F4-9099-4065-843F-D423E7860923}" type="slidenum">
              <a:rPr lang="ar-JO" smtClean="0"/>
              <a:t>‹#›</a:t>
            </a:fld>
            <a:endParaRPr lang="ar-JO"/>
          </a:p>
        </p:txBody>
      </p:sp>
    </p:spTree>
    <p:extLst>
      <p:ext uri="{BB962C8B-B14F-4D97-AF65-F5344CB8AC3E}">
        <p14:creationId xmlns:p14="http://schemas.microsoft.com/office/powerpoint/2010/main" val="1336931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393935-FB6D-5509-83C9-1B8306C0C6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J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FA62DD-5193-00DA-E2A2-9D74A95EFE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J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8CF376-42F3-D481-8C09-46516AD7C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A5909-9EBB-4B65-8BBA-565F013EDAEE}" type="datetimeFigureOut">
              <a:rPr lang="ar-JO" smtClean="0"/>
              <a:t>20/08/1447</a:t>
            </a:fld>
            <a:endParaRPr lang="ar-J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4E682-C714-0C02-9546-9B2382EAE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87A1C-3071-8BA0-CBDD-B8AD5FB3B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65F4-9099-4065-843F-D423E7860923}" type="slidenum">
              <a:rPr lang="ar-JO" smtClean="0"/>
              <a:t>‹#›</a:t>
            </a:fld>
            <a:endParaRPr lang="ar-JO"/>
          </a:p>
        </p:txBody>
      </p:sp>
    </p:spTree>
    <p:extLst>
      <p:ext uri="{BB962C8B-B14F-4D97-AF65-F5344CB8AC3E}">
        <p14:creationId xmlns:p14="http://schemas.microsoft.com/office/powerpoint/2010/main" val="213965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AD717385-EA20-ABF5-BA04-0FB2D45E55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1DD83A-2E2C-3AC3-8E0C-47F6F5C4EF6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5" r="15305"/>
          <a:stretch>
            <a:fillRect/>
          </a:stretch>
        </p:blipFill>
        <p:spPr>
          <a:xfrm>
            <a:off x="1803400" y="0"/>
            <a:ext cx="8585200" cy="10077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F63B9E-F692-C4E2-31AE-D530B092E02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6023222"/>
            <a:ext cx="12192000" cy="85344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DA9E7F5-81F0-C61F-5DD2-F70C9F37CC7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475" y="85756"/>
            <a:ext cx="709767" cy="54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574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B2206-A209-05C8-89CB-C89A67F26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ar-J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DC600-D734-DA49-B896-F96E9DD76E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0F8EE-0175-C383-0812-698216CD9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A5909-9EBB-4B65-8BBA-565F013EDAEE}" type="datetimeFigureOut">
              <a:rPr lang="ar-JO" smtClean="0"/>
              <a:t>20/08/1447</a:t>
            </a:fld>
            <a:endParaRPr lang="ar-J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D417F-A8C2-2502-3E9B-7961EBD0B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7AC2D-EE68-FECE-5292-876F05C4E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65F4-9099-4065-843F-D423E7860923}" type="slidenum">
              <a:rPr lang="ar-JO" smtClean="0"/>
              <a:t>‹#›</a:t>
            </a:fld>
            <a:endParaRPr lang="ar-JO"/>
          </a:p>
        </p:txBody>
      </p:sp>
    </p:spTree>
    <p:extLst>
      <p:ext uri="{BB962C8B-B14F-4D97-AF65-F5344CB8AC3E}">
        <p14:creationId xmlns:p14="http://schemas.microsoft.com/office/powerpoint/2010/main" val="21159781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2BFF9-B1A0-5723-007E-20D6B147C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J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13F1A-9D27-2FD4-230E-B8CC3FD809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J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EC4AD0-CAD8-6DFA-15AE-DF2510B8E1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J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DA32E3-E4C9-5AA5-7120-1172D516E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A5909-9EBB-4B65-8BBA-565F013EDAEE}" type="datetimeFigureOut">
              <a:rPr lang="ar-JO" smtClean="0"/>
              <a:t>20/08/1447</a:t>
            </a:fld>
            <a:endParaRPr lang="ar-J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387C2A-CA37-E936-7F88-D77A9DDA9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4D64A9-09B1-157A-FB1A-C74C928A6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65F4-9099-4065-843F-D423E7860923}" type="slidenum">
              <a:rPr lang="ar-JO" smtClean="0"/>
              <a:t>‹#›</a:t>
            </a:fld>
            <a:endParaRPr lang="ar-JO"/>
          </a:p>
        </p:txBody>
      </p:sp>
    </p:spTree>
    <p:extLst>
      <p:ext uri="{BB962C8B-B14F-4D97-AF65-F5344CB8AC3E}">
        <p14:creationId xmlns:p14="http://schemas.microsoft.com/office/powerpoint/2010/main" val="903426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448F8-3C27-AEEB-93E4-E578451A8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J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37D85-D918-90CF-1268-7ACA5B6604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E73CA-D311-CFF9-18CF-847FF73866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J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E52290-A8BD-DFCF-999E-64C5709DD7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33D4BD-BFD4-234B-EA82-C2289163BF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J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83C36C-7A5F-6237-31CC-03F6E0C3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A5909-9EBB-4B65-8BBA-565F013EDAEE}" type="datetimeFigureOut">
              <a:rPr lang="ar-JO" smtClean="0"/>
              <a:t>20/08/1447</a:t>
            </a:fld>
            <a:endParaRPr lang="ar-J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55D48-0601-E2BF-A941-4A68D47EA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31ED2C-9AB8-01FD-4A15-E125A4BDB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65F4-9099-4065-843F-D423E7860923}" type="slidenum">
              <a:rPr lang="ar-JO" smtClean="0"/>
              <a:t>‹#›</a:t>
            </a:fld>
            <a:endParaRPr lang="ar-JO"/>
          </a:p>
        </p:txBody>
      </p:sp>
    </p:spTree>
    <p:extLst>
      <p:ext uri="{BB962C8B-B14F-4D97-AF65-F5344CB8AC3E}">
        <p14:creationId xmlns:p14="http://schemas.microsoft.com/office/powerpoint/2010/main" val="2484342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EEA34-110E-A2DA-B775-1A18F51C7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J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5B86D5-BA65-A2B8-7107-83849757B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A5909-9EBB-4B65-8BBA-565F013EDAEE}" type="datetimeFigureOut">
              <a:rPr lang="ar-JO" smtClean="0"/>
              <a:t>20/08/1447</a:t>
            </a:fld>
            <a:endParaRPr lang="ar-J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D7C5AC-2F14-A729-9BE9-5092B72CE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7E4CCD-DAD4-5226-F504-9F0C9F956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65F4-9099-4065-843F-D423E7860923}" type="slidenum">
              <a:rPr lang="ar-JO" smtClean="0"/>
              <a:t>‹#›</a:t>
            </a:fld>
            <a:endParaRPr lang="ar-JO"/>
          </a:p>
        </p:txBody>
      </p:sp>
    </p:spTree>
    <p:extLst>
      <p:ext uri="{BB962C8B-B14F-4D97-AF65-F5344CB8AC3E}">
        <p14:creationId xmlns:p14="http://schemas.microsoft.com/office/powerpoint/2010/main" val="3900196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4D13F6-B554-F94A-5F12-2B410FECA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A5909-9EBB-4B65-8BBA-565F013EDAEE}" type="datetimeFigureOut">
              <a:rPr lang="ar-JO" smtClean="0"/>
              <a:t>20/08/1447</a:t>
            </a:fld>
            <a:endParaRPr lang="ar-J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F00D49-2FB4-BACF-FDC6-4BC606E34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0C38C-7AD8-595A-A256-AB57B87CB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65F4-9099-4065-843F-D423E7860923}" type="slidenum">
              <a:rPr lang="ar-JO" smtClean="0"/>
              <a:t>‹#›</a:t>
            </a:fld>
            <a:endParaRPr lang="ar-JO"/>
          </a:p>
        </p:txBody>
      </p:sp>
    </p:spTree>
    <p:extLst>
      <p:ext uri="{BB962C8B-B14F-4D97-AF65-F5344CB8AC3E}">
        <p14:creationId xmlns:p14="http://schemas.microsoft.com/office/powerpoint/2010/main" val="3538545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63B29-D6F0-C642-ACE9-25ADAE8E0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J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A73F2-4319-E050-4870-A2A21B37D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J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57FAA-E7DE-117C-B5C3-87F498754A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3D76D-AD77-60B4-BB90-D1EBE3FFE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A5909-9EBB-4B65-8BBA-565F013EDAEE}" type="datetimeFigureOut">
              <a:rPr lang="ar-JO" smtClean="0"/>
              <a:t>20/08/1447</a:t>
            </a:fld>
            <a:endParaRPr lang="ar-J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0140E0-6D7E-C18F-43B0-525CB4AB8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EAA957-DE64-7F13-1DFA-1B6A1D7DC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65F4-9099-4065-843F-D423E7860923}" type="slidenum">
              <a:rPr lang="ar-JO" smtClean="0"/>
              <a:t>‹#›</a:t>
            </a:fld>
            <a:endParaRPr lang="ar-JO"/>
          </a:p>
        </p:txBody>
      </p:sp>
    </p:spTree>
    <p:extLst>
      <p:ext uri="{BB962C8B-B14F-4D97-AF65-F5344CB8AC3E}">
        <p14:creationId xmlns:p14="http://schemas.microsoft.com/office/powerpoint/2010/main" val="3128293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04C2-DD24-CC86-E420-ED07F57F8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J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B23FFF-D480-BAE9-1F81-08A0BE3CFE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J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4EA4E-BD59-3E9F-9BDC-3433103B93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51D8D8-D50C-E8D5-E760-46BF48CF0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A5909-9EBB-4B65-8BBA-565F013EDAEE}" type="datetimeFigureOut">
              <a:rPr lang="ar-JO" smtClean="0"/>
              <a:t>20/08/1447</a:t>
            </a:fld>
            <a:endParaRPr lang="ar-J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7D1A5-F33D-802C-2C92-DF291541C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BE998F-F9F7-F45A-8235-8DF53597A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65F4-9099-4065-843F-D423E7860923}" type="slidenum">
              <a:rPr lang="ar-JO" smtClean="0"/>
              <a:t>‹#›</a:t>
            </a:fld>
            <a:endParaRPr lang="ar-JO"/>
          </a:p>
        </p:txBody>
      </p:sp>
    </p:spTree>
    <p:extLst>
      <p:ext uri="{BB962C8B-B14F-4D97-AF65-F5344CB8AC3E}">
        <p14:creationId xmlns:p14="http://schemas.microsoft.com/office/powerpoint/2010/main" val="2134697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A284D-06F8-770B-3A73-F5025DD6E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r-J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81954-EA09-0D44-745F-CECC23A66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J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11C49-2867-E2D4-8FD7-C51F18AF1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9A5909-9EBB-4B65-8BBA-565F013EDAEE}" type="datetimeFigureOut">
              <a:rPr lang="ar-JO" smtClean="0"/>
              <a:t>20/08/1447</a:t>
            </a:fld>
            <a:endParaRPr lang="ar-J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6B32D-6FE8-70C8-B8C3-C669D4F69F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ar-J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91BF5-689F-6F4C-1CB0-A80204850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D965F4-9099-4065-843F-D423E7860923}" type="slidenum">
              <a:rPr lang="ar-JO" smtClean="0"/>
              <a:t>‹#›</a:t>
            </a:fld>
            <a:endParaRPr lang="ar-JO"/>
          </a:p>
        </p:txBody>
      </p:sp>
    </p:spTree>
    <p:extLst>
      <p:ext uri="{BB962C8B-B14F-4D97-AF65-F5344CB8AC3E}">
        <p14:creationId xmlns:p14="http://schemas.microsoft.com/office/powerpoint/2010/main" val="1277954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J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3.wdp"/><Relationship Id="rId4" Type="http://schemas.openxmlformats.org/officeDocument/2006/relationships/image" Target="../media/image31.pn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3.wdp"/><Relationship Id="rId4" Type="http://schemas.openxmlformats.org/officeDocument/2006/relationships/image" Target="../media/image31.png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21.svg"/><Relationship Id="rId4" Type="http://schemas.openxmlformats.org/officeDocument/2006/relationships/image" Target="../media/image14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4AED814-A99B-449F-C77F-890B2B2C719B}"/>
              </a:ext>
            </a:extLst>
          </p:cNvPr>
          <p:cNvSpPr txBox="1"/>
          <p:nvPr/>
        </p:nvSpPr>
        <p:spPr>
          <a:xfrm>
            <a:off x="6096000" y="3198167"/>
            <a:ext cx="51816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ar-JO" sz="2400">
                <a:solidFill>
                  <a:srgbClr val="2D588C"/>
                </a:solidFill>
                <a:latin typeface="Tajawal ExtraBold" panose="00000800000000000000" pitchFamily="2" charset="-78"/>
                <a:cs typeface="Tajawal ExtraBold" panose="00000800000000000000" pitchFamily="2" charset="-78"/>
              </a:rPr>
              <a:t>علوم الحاسب ونظم المعلومات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5A108F-5389-4259-C1B5-7B07FFAA425B}"/>
              </a:ext>
            </a:extLst>
          </p:cNvPr>
          <p:cNvSpPr txBox="1"/>
          <p:nvPr/>
        </p:nvSpPr>
        <p:spPr>
          <a:xfrm>
            <a:off x="6096000" y="4257368"/>
            <a:ext cx="5181600" cy="1107996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ctr" rtl="1"/>
            <a:r>
              <a:rPr lang="ar-JO" sz="2400">
                <a:solidFill>
                  <a:srgbClr val="2D588C"/>
                </a:solidFill>
                <a:latin typeface="Tajawal ExtraBold" panose="00000800000000000000" pitchFamily="2" charset="-78"/>
                <a:cs typeface="Tajawal ExtraBold"/>
              </a:rPr>
              <a:t>المحاضرة الأولى</a:t>
            </a:r>
            <a:r>
              <a:rPr lang="ar-JO" sz="2000">
                <a:solidFill>
                  <a:srgbClr val="2D588C"/>
                </a:solidFill>
                <a:latin typeface="Tajawal ExtraBold" panose="00000800000000000000" pitchFamily="2" charset="-78"/>
                <a:cs typeface="Tajawal ExtraBold"/>
              </a:rPr>
              <a:t>:</a:t>
            </a:r>
          </a:p>
          <a:p>
            <a:pPr algn="ctr" rtl="1"/>
            <a:endParaRPr lang="ar-JO" sz="2000">
              <a:solidFill>
                <a:srgbClr val="2D588C"/>
              </a:solidFill>
              <a:latin typeface="Tajawal ExtraBold" panose="00000800000000000000" pitchFamily="2" charset="-78"/>
              <a:cs typeface="Tajawal ExtraBold" panose="00000800000000000000" pitchFamily="2" charset="-78"/>
            </a:endParaRPr>
          </a:p>
          <a:p>
            <a:pPr algn="ctr" rtl="1"/>
            <a:r>
              <a:rPr lang="ar-JO" sz="2000">
                <a:solidFill>
                  <a:srgbClr val="2D588C"/>
                </a:solidFill>
                <a:latin typeface="Tajawal ExtraBold" panose="00000800000000000000" pitchFamily="2" charset="-78"/>
                <a:cs typeface="Tajawal ExtraBold"/>
              </a:rPr>
              <a:t>المهارات الرقميّة: المشهد التحوليّ</a:t>
            </a:r>
            <a:endParaRPr lang="ar-JO" sz="2200">
              <a:solidFill>
                <a:schemeClr val="tx1">
                  <a:lumMod val="85000"/>
                  <a:lumOff val="15000"/>
                </a:schemeClr>
              </a:solidFill>
              <a:latin typeface="Tajawal ExtraBold" panose="00000800000000000000" pitchFamily="2" charset="-78"/>
              <a:cs typeface="Tajawal ExtraBold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C07859F-E3F2-4823-9BBA-7B3D497B7C8B}"/>
              </a:ext>
            </a:extLst>
          </p:cNvPr>
          <p:cNvSpPr/>
          <p:nvPr/>
        </p:nvSpPr>
        <p:spPr>
          <a:xfrm>
            <a:off x="7398084" y="5599525"/>
            <a:ext cx="2773680" cy="66519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JO" sz="2000">
                <a:latin typeface="Tajawal" panose="00000500000000000000" pitchFamily="2" charset="-78"/>
                <a:cs typeface="Tajawal" panose="00000500000000000000" pitchFamily="2" charset="-78"/>
              </a:rPr>
              <a:t>ابدأ المحاضرة</a:t>
            </a:r>
            <a:endParaRPr lang="en-US" sz="200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723BB6-8226-8BD3-25A7-F8B05F582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696" b="89855" l="1538" r="89231">
                        <a14:foregroundMark x1="52308" y1="43478" x2="52308" y2="43478"/>
                        <a14:foregroundMark x1="35385" y1="57971" x2="55385" y2="47826"/>
                        <a14:foregroundMark x1="21538" y1="63768" x2="21538" y2="28986"/>
                        <a14:foregroundMark x1="36923" y1="81159" x2="80000" y2="65217"/>
                        <a14:foregroundMark x1="7692" y1="47826" x2="1538" y2="47826"/>
                        <a14:foregroundMark x1="44615" y1="50725" x2="60000" y2="101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76078" y="5599525"/>
            <a:ext cx="619211" cy="6573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C21B99-1FDA-86B8-F198-F41DB3A4DD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6842" y1="16456" x2="27632" y2="16456"/>
                        <a14:foregroundMark x1="34211" y1="24051" x2="36842" y2="708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70916" y="5888428"/>
            <a:ext cx="724001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10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phic 25">
            <a:extLst>
              <a:ext uri="{FF2B5EF4-FFF2-40B4-BE49-F238E27FC236}">
                <a16:creationId xmlns:a16="http://schemas.microsoft.com/office/drawing/2014/main" id="{4909E005-3C2C-D80C-0881-A26C272EE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0019" y="859466"/>
            <a:ext cx="3431962" cy="69509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44DDD27-DA56-58CA-D276-E60C34FCD77C}"/>
              </a:ext>
            </a:extLst>
          </p:cNvPr>
          <p:cNvSpPr txBox="1"/>
          <p:nvPr/>
        </p:nvSpPr>
        <p:spPr>
          <a:xfrm>
            <a:off x="4436166" y="1006960"/>
            <a:ext cx="3319667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ar-JO" sz="2000">
                <a:solidFill>
                  <a:srgbClr val="333333"/>
                </a:solidFill>
                <a:latin typeface="Tajawal ExtraBold" panose="00000800000000000000" pitchFamily="2" charset="-78"/>
                <a:cs typeface="Tajawal ExtraBold" panose="00000800000000000000" pitchFamily="2" charset="-78"/>
              </a:rPr>
              <a:t>أمثلة على التقنيات الناشئة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1833A1-1C48-17B3-9ECF-BEE263CD00F2}"/>
              </a:ext>
            </a:extLst>
          </p:cNvPr>
          <p:cNvSpPr txBox="1"/>
          <p:nvPr/>
        </p:nvSpPr>
        <p:spPr>
          <a:xfrm>
            <a:off x="3198346" y="114300"/>
            <a:ext cx="579530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ar-JO">
                <a:solidFill>
                  <a:srgbClr val="333333"/>
                </a:solidFill>
                <a:latin typeface="Tajawal ExtraBold" panose="00000800000000000000" pitchFamily="2" charset="-78"/>
                <a:cs typeface="Tajawal ExtraBold" panose="00000800000000000000" pitchFamily="2" charset="-78"/>
              </a:rPr>
              <a:t>المحاضرة الأولى: المهارات الرقمية: المشهد التحولي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CBFC78-C909-3C4E-6C49-DF50C88E923A}"/>
              </a:ext>
            </a:extLst>
          </p:cNvPr>
          <p:cNvSpPr txBox="1"/>
          <p:nvPr/>
        </p:nvSpPr>
        <p:spPr>
          <a:xfrm>
            <a:off x="920559" y="6384932"/>
            <a:ext cx="32709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JO" sz="2000">
                <a:solidFill>
                  <a:srgbClr val="2D588C"/>
                </a:solidFill>
                <a:latin typeface="Tajawal ExtraBold" panose="00000800000000000000" pitchFamily="2" charset="-78"/>
                <a:cs typeface="Tajawal ExtraBold" panose="00000800000000000000" pitchFamily="2" charset="-78"/>
              </a:rPr>
              <a:t>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82EF0-4258-188A-89EA-3868354BD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1538" y="2595307"/>
            <a:ext cx="2492769" cy="7821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52F5F2-9325-9879-BE51-8B27C71FF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615" y="2595307"/>
            <a:ext cx="2492769" cy="782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1884E4-ED94-AE45-0B2A-B4A04520D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265" y="2595307"/>
            <a:ext cx="2492769" cy="782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322627-CC12-6EE7-AB83-D02216464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638" y="4324212"/>
            <a:ext cx="2492769" cy="7821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E3BD1B-999B-9C68-13FF-CDF0A40A3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593" y="4324212"/>
            <a:ext cx="2492769" cy="7821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EBE170-3CA5-69AB-B619-B9B52DBB75A7}"/>
              </a:ext>
            </a:extLst>
          </p:cNvPr>
          <p:cNvSpPr txBox="1"/>
          <p:nvPr/>
        </p:nvSpPr>
        <p:spPr>
          <a:xfrm>
            <a:off x="8781538" y="2802761"/>
            <a:ext cx="245745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الذكاء الاصطناعي </a:t>
            </a:r>
            <a:r>
              <a:rPr lang="ar-SA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(</a:t>
            </a:r>
            <a:r>
              <a:rPr lang="en-US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AI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2AB0D-F9E3-A489-4C3E-2D5C97A2924A}"/>
              </a:ext>
            </a:extLst>
          </p:cNvPr>
          <p:cNvSpPr txBox="1"/>
          <p:nvPr/>
        </p:nvSpPr>
        <p:spPr>
          <a:xfrm>
            <a:off x="4814296" y="2802761"/>
            <a:ext cx="245745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إنترنت الأشياء (</a:t>
            </a:r>
            <a:r>
              <a:rPr lang="en-US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IoT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FA2C1C-572B-06EB-E65C-8260A105405D}"/>
              </a:ext>
            </a:extLst>
          </p:cNvPr>
          <p:cNvSpPr txBox="1"/>
          <p:nvPr/>
        </p:nvSpPr>
        <p:spPr>
          <a:xfrm>
            <a:off x="929924" y="2694004"/>
            <a:ext cx="245745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الواقع الافتراضي (</a:t>
            </a:r>
            <a:r>
              <a:rPr lang="en-US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VR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) </a:t>
            </a:r>
          </a:p>
          <a:p>
            <a:pPr algn="ctr" rtl="1"/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والواقع المعزز (</a:t>
            </a:r>
            <a:r>
              <a:rPr lang="en-US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AR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BE2C5F-B93F-7330-1A0F-5FD8C99B2910}"/>
              </a:ext>
            </a:extLst>
          </p:cNvPr>
          <p:cNvSpPr txBox="1"/>
          <p:nvPr/>
        </p:nvSpPr>
        <p:spPr>
          <a:xfrm>
            <a:off x="6932297" y="4422909"/>
            <a:ext cx="245745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الحوسبة السحابية</a:t>
            </a:r>
          </a:p>
          <a:p>
            <a:pPr algn="ctr" rtl="1"/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(</a:t>
            </a:r>
            <a:r>
              <a:rPr lang="en-US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Cloud Computing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514D92-1EAD-4BC9-CBB1-51FE34F08E2E}"/>
              </a:ext>
            </a:extLst>
          </p:cNvPr>
          <p:cNvSpPr txBox="1"/>
          <p:nvPr/>
        </p:nvSpPr>
        <p:spPr>
          <a:xfrm>
            <a:off x="2802253" y="4422909"/>
            <a:ext cx="245745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البيانات الضخمة</a:t>
            </a:r>
          </a:p>
          <a:p>
            <a:pPr algn="ctr" rtl="1"/>
            <a:r>
              <a:rPr lang="ar-SA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(</a:t>
            </a:r>
            <a:r>
              <a:rPr lang="en-US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Big Data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C65B00-4934-80AA-A4F1-0533D9E4E1D7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BAC8CE-15AD-6372-53F3-21C839660668}"/>
              </a:ext>
            </a:extLst>
          </p:cNvPr>
          <p:cNvSpPr/>
          <p:nvPr/>
        </p:nvSpPr>
        <p:spPr>
          <a:xfrm>
            <a:off x="953011" y="1935480"/>
            <a:ext cx="10321295" cy="3611880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A5460E7-FD04-45CD-E3FF-2AFD84D77A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6935" y="1986685"/>
            <a:ext cx="562053" cy="504895"/>
          </a:xfrm>
          <a:prstGeom prst="rect">
            <a:avLst/>
          </a:prstGeom>
        </p:spPr>
      </p:pic>
      <p:pic>
        <p:nvPicPr>
          <p:cNvPr id="18" name="Graphic 25">
            <a:extLst>
              <a:ext uri="{FF2B5EF4-FFF2-40B4-BE49-F238E27FC236}">
                <a16:creationId xmlns:a16="http://schemas.microsoft.com/office/drawing/2014/main" id="{BF797C66-EC1C-6FEE-D25D-9DBC62399B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4196" y="1992554"/>
            <a:ext cx="3589779" cy="69509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D7AC730-AF57-4278-7BBC-91BC968372F6}"/>
              </a:ext>
            </a:extLst>
          </p:cNvPr>
          <p:cNvSpPr txBox="1"/>
          <p:nvPr/>
        </p:nvSpPr>
        <p:spPr>
          <a:xfrm>
            <a:off x="4301108" y="2139974"/>
            <a:ext cx="3589780" cy="338554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ctr" rtl="1"/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الحوسبة السحابيّة (</a:t>
            </a:r>
            <a:r>
              <a:rPr lang="en-US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Cloud Computing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)</a:t>
            </a:r>
            <a:endParaRPr lang="en-US" sz="1600">
              <a:solidFill>
                <a:srgbClr val="333333"/>
              </a:solidFill>
              <a:latin typeface="Tajawal" panose="00000500000000000000" pitchFamily="2" charset="-78"/>
              <a:cs typeface="Tajaw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934B49-0C19-820E-7C7A-4DFB8F27D89F}"/>
              </a:ext>
            </a:extLst>
          </p:cNvPr>
          <p:cNvSpPr txBox="1"/>
          <p:nvPr/>
        </p:nvSpPr>
        <p:spPr>
          <a:xfrm>
            <a:off x="5746519" y="3608811"/>
            <a:ext cx="4930416" cy="923330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marL="342900" indent="-342900" algn="r" rtl="1">
              <a:buAutoNum type="arabicPeriod"/>
            </a:pPr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خدمات أمازون ويب (</a:t>
            </a:r>
            <a:r>
              <a:rPr lang="en-US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AWS</a:t>
            </a:r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) التي تدعم الشركات الناشئة.</a:t>
            </a:r>
          </a:p>
          <a:p>
            <a:pPr marL="342900" indent="-342900" algn="r" rtl="1">
              <a:buAutoNum type="arabicPeriod"/>
            </a:pPr>
            <a:endParaRPr lang="ar-JO">
              <a:solidFill>
                <a:srgbClr val="333333"/>
              </a:solidFill>
              <a:latin typeface="Tajawal" panose="00000500000000000000" pitchFamily="2" charset="-78"/>
              <a:cs typeface="Tajawal" panose="00000500000000000000" pitchFamily="2" charset="-78"/>
            </a:endParaRPr>
          </a:p>
          <a:p>
            <a:pPr marL="342900" indent="-342900" algn="r" rtl="1">
              <a:buAutoNum type="arabicPeriod"/>
            </a:pPr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منصّات التعلّم الإلكتروني.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DF03BD-9D97-8CB1-E407-501C64860173}"/>
              </a:ext>
            </a:extLst>
          </p:cNvPr>
          <p:cNvSpPr txBox="1"/>
          <p:nvPr/>
        </p:nvSpPr>
        <p:spPr>
          <a:xfrm>
            <a:off x="5170286" y="2931552"/>
            <a:ext cx="5796170" cy="400110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r" rtl="1"/>
            <a:r>
              <a:rPr lang="ar-JO" sz="2000">
                <a:solidFill>
                  <a:srgbClr val="2E6CEC"/>
                </a:solidFill>
                <a:latin typeface="Tajawal" panose="00000500000000000000" pitchFamily="2" charset="-78"/>
                <a:cs typeface="Tajawal"/>
              </a:rPr>
              <a:t>أمثلة على التقنيات الناشئة في مجال الحوسبة السحابيّة: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EF931D3-95A0-6AE5-5E40-A581D5515E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5450" y="2952944"/>
            <a:ext cx="2537245" cy="1937166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756CA43F-C74E-C2D9-228E-C7C58E5EC7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08489" y="2931553"/>
            <a:ext cx="2615978" cy="198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98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phic 25">
            <a:extLst>
              <a:ext uri="{FF2B5EF4-FFF2-40B4-BE49-F238E27FC236}">
                <a16:creationId xmlns:a16="http://schemas.microsoft.com/office/drawing/2014/main" id="{8D1461E9-C4BA-4D71-8A00-AD982AFBC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0019" y="859466"/>
            <a:ext cx="3431962" cy="69509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CB91BB7-8585-6D70-98A3-722445263206}"/>
              </a:ext>
            </a:extLst>
          </p:cNvPr>
          <p:cNvSpPr txBox="1"/>
          <p:nvPr/>
        </p:nvSpPr>
        <p:spPr>
          <a:xfrm>
            <a:off x="4436166" y="1006960"/>
            <a:ext cx="3319667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ar-JO" sz="2000">
                <a:solidFill>
                  <a:srgbClr val="333333"/>
                </a:solidFill>
                <a:latin typeface="Tajawal ExtraBold" panose="00000800000000000000" pitchFamily="2" charset="-78"/>
                <a:cs typeface="Tajawal ExtraBold" panose="00000800000000000000" pitchFamily="2" charset="-78"/>
              </a:rPr>
              <a:t>أمثلة على التقنيات الناشئة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2E8BC5-DE76-F617-88A4-C30B61E46C8E}"/>
              </a:ext>
            </a:extLst>
          </p:cNvPr>
          <p:cNvSpPr txBox="1"/>
          <p:nvPr/>
        </p:nvSpPr>
        <p:spPr>
          <a:xfrm>
            <a:off x="3198346" y="114300"/>
            <a:ext cx="579530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ar-JO">
                <a:solidFill>
                  <a:srgbClr val="333333"/>
                </a:solidFill>
                <a:latin typeface="Tajawal ExtraBold" panose="00000800000000000000" pitchFamily="2" charset="-78"/>
                <a:cs typeface="Tajawal ExtraBold" panose="00000800000000000000" pitchFamily="2" charset="-78"/>
              </a:rPr>
              <a:t>المحاضرة الأولى: المهارات الرقمية: المشهد التحولي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C1A91A-80EE-C6BE-F287-24370094A6B9}"/>
              </a:ext>
            </a:extLst>
          </p:cNvPr>
          <p:cNvSpPr txBox="1"/>
          <p:nvPr/>
        </p:nvSpPr>
        <p:spPr>
          <a:xfrm>
            <a:off x="920559" y="6384932"/>
            <a:ext cx="32709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JO" sz="2000">
                <a:solidFill>
                  <a:srgbClr val="2D588C"/>
                </a:solidFill>
                <a:latin typeface="Tajawal ExtraBold" panose="00000800000000000000" pitchFamily="2" charset="-78"/>
                <a:cs typeface="Tajawal ExtraBold" panose="00000800000000000000" pitchFamily="2" charset="-78"/>
              </a:rPr>
              <a:t>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EBD55C-7082-968E-E343-F3AD91314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1538" y="2595307"/>
            <a:ext cx="2492769" cy="782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A5880B-CB20-2F87-7459-83D9747F9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615" y="2595307"/>
            <a:ext cx="2492769" cy="782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724ECA-F8C9-7A8A-BB3D-3ACEC1891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265" y="2595307"/>
            <a:ext cx="2492769" cy="7821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6506D1-C30A-5CEA-2E3A-C38863AFC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638" y="4324212"/>
            <a:ext cx="2492769" cy="7821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F813A6-CDB5-44A0-3430-E9ED44583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593" y="4324212"/>
            <a:ext cx="2492769" cy="7821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1FB55B-7BCE-072A-33FE-EC823D0631A7}"/>
              </a:ext>
            </a:extLst>
          </p:cNvPr>
          <p:cNvSpPr txBox="1"/>
          <p:nvPr/>
        </p:nvSpPr>
        <p:spPr>
          <a:xfrm>
            <a:off x="8781538" y="2802761"/>
            <a:ext cx="245745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الذكاء الاصطناعي </a:t>
            </a:r>
            <a:r>
              <a:rPr lang="ar-SA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(</a:t>
            </a:r>
            <a:r>
              <a:rPr lang="en-US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AI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C2DF8A-EBF4-DC04-2258-2468DCF950C1}"/>
              </a:ext>
            </a:extLst>
          </p:cNvPr>
          <p:cNvSpPr txBox="1"/>
          <p:nvPr/>
        </p:nvSpPr>
        <p:spPr>
          <a:xfrm>
            <a:off x="4814296" y="2802761"/>
            <a:ext cx="245745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إنترنت الأشياء (</a:t>
            </a:r>
            <a:r>
              <a:rPr lang="en-US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IoT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E1FD22-CB82-AD7D-076B-B8BBADB9BDF2}"/>
              </a:ext>
            </a:extLst>
          </p:cNvPr>
          <p:cNvSpPr txBox="1"/>
          <p:nvPr/>
        </p:nvSpPr>
        <p:spPr>
          <a:xfrm>
            <a:off x="929924" y="2694004"/>
            <a:ext cx="245745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الواقع الافتراضي (</a:t>
            </a:r>
            <a:r>
              <a:rPr lang="en-US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VR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) </a:t>
            </a:r>
          </a:p>
          <a:p>
            <a:pPr algn="ctr" rtl="1"/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والواقع المعزز (</a:t>
            </a:r>
            <a:r>
              <a:rPr lang="en-US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AR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7AE43E-AD7D-A994-F601-7AE28CD68078}"/>
              </a:ext>
            </a:extLst>
          </p:cNvPr>
          <p:cNvSpPr txBox="1"/>
          <p:nvPr/>
        </p:nvSpPr>
        <p:spPr>
          <a:xfrm>
            <a:off x="6932297" y="4422909"/>
            <a:ext cx="245745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الحوسبة السحابية</a:t>
            </a:r>
          </a:p>
          <a:p>
            <a:pPr algn="ctr" rtl="1"/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(</a:t>
            </a:r>
            <a:r>
              <a:rPr lang="en-US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Cloud Computing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74B768-5F14-2AD0-4455-6AA446D2F1F5}"/>
              </a:ext>
            </a:extLst>
          </p:cNvPr>
          <p:cNvSpPr txBox="1"/>
          <p:nvPr/>
        </p:nvSpPr>
        <p:spPr>
          <a:xfrm>
            <a:off x="2802253" y="4422909"/>
            <a:ext cx="245745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البيانات الضخمة</a:t>
            </a:r>
          </a:p>
          <a:p>
            <a:pPr algn="ctr" rtl="1"/>
            <a:r>
              <a:rPr lang="ar-SA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(</a:t>
            </a:r>
            <a:r>
              <a:rPr lang="en-US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Big Data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228646-DDB6-3F86-A323-ACD11B3DF916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68CF34-D406-E861-C55E-EC6B6C03587B}"/>
              </a:ext>
            </a:extLst>
          </p:cNvPr>
          <p:cNvSpPr/>
          <p:nvPr/>
        </p:nvSpPr>
        <p:spPr>
          <a:xfrm>
            <a:off x="953011" y="1935480"/>
            <a:ext cx="10321295" cy="3611880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AA96BAD-6586-C395-5CFF-AA683788D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6935" y="1986685"/>
            <a:ext cx="562053" cy="504895"/>
          </a:xfrm>
          <a:prstGeom prst="rect">
            <a:avLst/>
          </a:prstGeom>
        </p:spPr>
      </p:pic>
      <p:pic>
        <p:nvPicPr>
          <p:cNvPr id="19" name="Graphic 25">
            <a:extLst>
              <a:ext uri="{FF2B5EF4-FFF2-40B4-BE49-F238E27FC236}">
                <a16:creationId xmlns:a16="http://schemas.microsoft.com/office/drawing/2014/main" id="{27096672-3136-DDE2-B571-049139593B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1298" y="1992554"/>
            <a:ext cx="2457451" cy="6950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49C3421-1A58-DAB6-187D-155B2E22EE7B}"/>
              </a:ext>
            </a:extLst>
          </p:cNvPr>
          <p:cNvSpPr txBox="1"/>
          <p:nvPr/>
        </p:nvSpPr>
        <p:spPr>
          <a:xfrm>
            <a:off x="4301108" y="2139974"/>
            <a:ext cx="358978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البيانات الضخمة (</a:t>
            </a:r>
            <a:r>
              <a:rPr lang="en-US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Big Data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)</a:t>
            </a:r>
            <a:endParaRPr lang="en-US" sz="1600">
              <a:solidFill>
                <a:srgbClr val="333333"/>
              </a:solidFill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556BB9-9CC9-3A14-2D5C-F70A385598EB}"/>
              </a:ext>
            </a:extLst>
          </p:cNvPr>
          <p:cNvSpPr txBox="1"/>
          <p:nvPr/>
        </p:nvSpPr>
        <p:spPr>
          <a:xfrm>
            <a:off x="5400571" y="3608811"/>
            <a:ext cx="5276364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 algn="r" rtl="1">
              <a:buAutoNum type="arabicPeriod"/>
            </a:pPr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تحديد تفشي الأمراض باستخدام تحليل البيانات على نطاق واسع.</a:t>
            </a:r>
          </a:p>
          <a:p>
            <a:pPr marL="342900" indent="-342900" algn="r" rtl="1">
              <a:buAutoNum type="arabicPeriod"/>
            </a:pPr>
            <a:endParaRPr lang="ar-JO">
              <a:solidFill>
                <a:srgbClr val="333333"/>
              </a:solidFill>
              <a:latin typeface="Tajawal" panose="00000500000000000000" pitchFamily="2" charset="-78"/>
              <a:cs typeface="Tajawal" panose="00000500000000000000" pitchFamily="2" charset="-78"/>
            </a:endParaRPr>
          </a:p>
          <a:p>
            <a:pPr marL="342900" indent="-342900" algn="r" rtl="1">
              <a:buAutoNum type="arabicPeriod"/>
            </a:pPr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تخصيص تجارب المستخدم من خلال البيانات.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DB009E-BF0A-9731-A116-6816578F28A3}"/>
              </a:ext>
            </a:extLst>
          </p:cNvPr>
          <p:cNvSpPr txBox="1"/>
          <p:nvPr/>
        </p:nvSpPr>
        <p:spPr>
          <a:xfrm>
            <a:off x="5170286" y="2931552"/>
            <a:ext cx="579617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ar-JO" sz="2000">
                <a:solidFill>
                  <a:srgbClr val="2E6CEC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أمثلة على التقنيات الناشئة في مجال البيانات الضخمة: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9969BC33-F0B3-C969-7017-E78BF8FBEA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21969" y="2931553"/>
            <a:ext cx="3171583" cy="19837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CEF0928-EC3D-DE2B-0F47-7F3DD026F9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7285" y="2950267"/>
            <a:ext cx="3072294" cy="19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88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5011101-744A-31BD-7447-F87B3515D46E}"/>
              </a:ext>
            </a:extLst>
          </p:cNvPr>
          <p:cNvSpPr txBox="1"/>
          <p:nvPr/>
        </p:nvSpPr>
        <p:spPr>
          <a:xfrm>
            <a:off x="1111295" y="1719857"/>
            <a:ext cx="10163013" cy="400110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r" rtl="1"/>
            <a:r>
              <a:rPr lang="ar-JO" sz="2000">
                <a:solidFill>
                  <a:srgbClr val="2E6CEC"/>
                </a:solidFill>
                <a:highlight>
                  <a:srgbClr val="FFFF00"/>
                </a:highlight>
                <a:latin typeface="Tajawal Medium"/>
                <a:cs typeface="Tajawal Medium"/>
              </a:rPr>
              <a:t>يوجد العديد من الفوائد للتقنية الرقميّة، اسحب مؤشر شريط التمرير لاستعراض أبرزها: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F30301-BC74-559D-AFA0-91A4F4585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5382023"/>
            <a:ext cx="12192000" cy="894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3B2F51-B904-3ADB-A19A-B16C4FBC957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747" r="6722"/>
                    </a14:imgEffect>
                  </a14:imgLayer>
                </a14:imgProps>
              </a:ext>
            </a:extLst>
          </a:blip>
          <a:srcRect r="92531"/>
          <a:stretch>
            <a:fillRect/>
          </a:stretch>
        </p:blipFill>
        <p:spPr>
          <a:xfrm flipH="1">
            <a:off x="11281420" y="5382022"/>
            <a:ext cx="910580" cy="894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84FDA8-E8B5-21B1-25FD-4B066BE37D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7900" y="2323754"/>
            <a:ext cx="3505274" cy="624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007EA9-EC70-FE1A-5987-B81AA47A79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7900" y="3072309"/>
            <a:ext cx="3505274" cy="6244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FCF9E0-CEEB-B450-84B4-BA00C9CB7B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7900" y="3820864"/>
            <a:ext cx="3505274" cy="6244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0F0553-2811-E160-F0F8-3D2955F49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3808" y="4569419"/>
            <a:ext cx="3505274" cy="624462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3894DDD-C23E-F1B0-68F2-9B6FB14DC7C5}"/>
              </a:ext>
            </a:extLst>
          </p:cNvPr>
          <p:cNvSpPr/>
          <p:nvPr/>
        </p:nvSpPr>
        <p:spPr>
          <a:xfrm>
            <a:off x="10849500" y="2350698"/>
            <a:ext cx="602271" cy="597518"/>
          </a:xfrm>
          <a:prstGeom prst="roundRect">
            <a:avLst>
              <a:gd name="adj" fmla="val 34885"/>
            </a:avLst>
          </a:prstGeom>
          <a:solidFill>
            <a:srgbClr val="6E8B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ajawal" panose="00000500000000000000" pitchFamily="2" charset="-78"/>
                <a:cs typeface="Tajawal" panose="00000500000000000000" pitchFamily="2" charset="-78"/>
              </a:rPr>
              <a:t>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9B8713E-78E3-4DC8-0A2A-C2053CACB4B1}"/>
              </a:ext>
            </a:extLst>
          </p:cNvPr>
          <p:cNvSpPr/>
          <p:nvPr/>
        </p:nvSpPr>
        <p:spPr>
          <a:xfrm>
            <a:off x="10849500" y="3085781"/>
            <a:ext cx="602271" cy="597518"/>
          </a:xfrm>
          <a:prstGeom prst="roundRect">
            <a:avLst>
              <a:gd name="adj" fmla="val 34885"/>
            </a:avLst>
          </a:prstGeom>
          <a:solidFill>
            <a:srgbClr val="6E8B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ajawal" panose="00000500000000000000" pitchFamily="2" charset="-78"/>
                <a:cs typeface="Tajawal" panose="00000500000000000000" pitchFamily="2" charset="-78"/>
              </a:rPr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3FB123A-48EB-41DD-21F1-8D2832ADE56D}"/>
              </a:ext>
            </a:extLst>
          </p:cNvPr>
          <p:cNvSpPr/>
          <p:nvPr/>
        </p:nvSpPr>
        <p:spPr>
          <a:xfrm>
            <a:off x="10833174" y="3828623"/>
            <a:ext cx="602271" cy="597518"/>
          </a:xfrm>
          <a:prstGeom prst="roundRect">
            <a:avLst>
              <a:gd name="adj" fmla="val 34885"/>
            </a:avLst>
          </a:prstGeom>
          <a:solidFill>
            <a:srgbClr val="6E8B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ajawal" panose="00000500000000000000" pitchFamily="2" charset="-78"/>
                <a:cs typeface="Tajawal" panose="00000500000000000000" pitchFamily="2" charset="-78"/>
              </a:rPr>
              <a:t>3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10EDEF1-3653-8085-A323-FF15F1579A69}"/>
              </a:ext>
            </a:extLst>
          </p:cNvPr>
          <p:cNvSpPr/>
          <p:nvPr/>
        </p:nvSpPr>
        <p:spPr>
          <a:xfrm>
            <a:off x="10849500" y="4557993"/>
            <a:ext cx="602271" cy="597518"/>
          </a:xfrm>
          <a:prstGeom prst="roundRect">
            <a:avLst>
              <a:gd name="adj" fmla="val 34885"/>
            </a:avLst>
          </a:prstGeom>
          <a:solidFill>
            <a:srgbClr val="6E8B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ajawal" panose="00000500000000000000" pitchFamily="2" charset="-78"/>
                <a:cs typeface="Tajawal" panose="00000500000000000000" pitchFamily="2" charset="-78"/>
              </a:rPr>
              <a:t>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09FBA3C-2230-BAE0-417A-47EA17E6E4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7657" y="2282393"/>
            <a:ext cx="3539746" cy="6244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ED1AD9-58D0-9DE5-3832-7875EE761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7657" y="3030948"/>
            <a:ext cx="3539746" cy="6244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D89DD82-140C-ECA1-CD35-FAA7D65D74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7657" y="3779503"/>
            <a:ext cx="3539746" cy="6244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DAEE70A-BD0D-A9C8-6907-FB69FCF99D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3565" y="4528058"/>
            <a:ext cx="3539746" cy="624462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17178FD-CE63-5288-9DC0-C1597C133274}"/>
              </a:ext>
            </a:extLst>
          </p:cNvPr>
          <p:cNvSpPr/>
          <p:nvPr/>
        </p:nvSpPr>
        <p:spPr>
          <a:xfrm>
            <a:off x="5493729" y="2309337"/>
            <a:ext cx="602271" cy="597518"/>
          </a:xfrm>
          <a:prstGeom prst="roundRect">
            <a:avLst>
              <a:gd name="adj" fmla="val 34885"/>
            </a:avLst>
          </a:prstGeom>
          <a:solidFill>
            <a:srgbClr val="6E8B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ajawal" panose="00000500000000000000" pitchFamily="2" charset="-78"/>
                <a:cs typeface="Tajawal" panose="00000500000000000000" pitchFamily="2" charset="-78"/>
              </a:rPr>
              <a:t>5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AE8EB5D-F731-085C-9BAA-1A49DE888142}"/>
              </a:ext>
            </a:extLst>
          </p:cNvPr>
          <p:cNvSpPr/>
          <p:nvPr/>
        </p:nvSpPr>
        <p:spPr>
          <a:xfrm>
            <a:off x="5493729" y="3044420"/>
            <a:ext cx="602271" cy="597518"/>
          </a:xfrm>
          <a:prstGeom prst="roundRect">
            <a:avLst>
              <a:gd name="adj" fmla="val 34885"/>
            </a:avLst>
          </a:prstGeom>
          <a:solidFill>
            <a:srgbClr val="6E8B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ajawal" panose="00000500000000000000" pitchFamily="2" charset="-78"/>
                <a:cs typeface="Tajawal" panose="00000500000000000000" pitchFamily="2" charset="-78"/>
              </a:rPr>
              <a:t>6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76C6A87-7F83-38CD-A2C1-E9CA8A2AFDD3}"/>
              </a:ext>
            </a:extLst>
          </p:cNvPr>
          <p:cNvSpPr/>
          <p:nvPr/>
        </p:nvSpPr>
        <p:spPr>
          <a:xfrm>
            <a:off x="5477403" y="3787262"/>
            <a:ext cx="602271" cy="597518"/>
          </a:xfrm>
          <a:prstGeom prst="roundRect">
            <a:avLst>
              <a:gd name="adj" fmla="val 34885"/>
            </a:avLst>
          </a:prstGeom>
          <a:solidFill>
            <a:srgbClr val="6E8B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ajawal" panose="00000500000000000000" pitchFamily="2" charset="-78"/>
                <a:cs typeface="Tajawal" panose="00000500000000000000" pitchFamily="2" charset="-78"/>
              </a:rPr>
              <a:t>7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F933779-9F88-8C8D-7BDF-F71912EFF20E}"/>
              </a:ext>
            </a:extLst>
          </p:cNvPr>
          <p:cNvSpPr/>
          <p:nvPr/>
        </p:nvSpPr>
        <p:spPr>
          <a:xfrm>
            <a:off x="5493729" y="4516632"/>
            <a:ext cx="602271" cy="597518"/>
          </a:xfrm>
          <a:prstGeom prst="roundRect">
            <a:avLst>
              <a:gd name="adj" fmla="val 34885"/>
            </a:avLst>
          </a:prstGeom>
          <a:solidFill>
            <a:srgbClr val="6E8B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ajawal" panose="00000500000000000000" pitchFamily="2" charset="-78"/>
                <a:cs typeface="Tajawal" panose="00000500000000000000" pitchFamily="2" charset="-78"/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EAC5B7-977C-7A1A-C254-8DB7197421C3}"/>
              </a:ext>
            </a:extLst>
          </p:cNvPr>
          <p:cNvSpPr txBox="1"/>
          <p:nvPr/>
        </p:nvSpPr>
        <p:spPr>
          <a:xfrm>
            <a:off x="8131345" y="2451319"/>
            <a:ext cx="2457450" cy="369332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r" rtl="1"/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زيادة كفاءة المنتَج.</a:t>
            </a:r>
            <a:endParaRPr lang="ar-JO">
              <a:solidFill>
                <a:srgbClr val="333333"/>
              </a:solidFill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6676CD-69F3-5B41-D584-3BEDC108E8A1}"/>
              </a:ext>
            </a:extLst>
          </p:cNvPr>
          <p:cNvSpPr txBox="1"/>
          <p:nvPr/>
        </p:nvSpPr>
        <p:spPr>
          <a:xfrm>
            <a:off x="8131345" y="3204820"/>
            <a:ext cx="2457450" cy="369332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r" rtl="1"/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تعزيز الإجراءات الأمنيّة.</a:t>
            </a:r>
            <a:endParaRPr lang="ar-JO">
              <a:solidFill>
                <a:srgbClr val="333333"/>
              </a:solidFill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48EEC5-AC2C-E15D-0477-6D3B1034D36E}"/>
              </a:ext>
            </a:extLst>
          </p:cNvPr>
          <p:cNvSpPr txBox="1"/>
          <p:nvPr/>
        </p:nvSpPr>
        <p:spPr>
          <a:xfrm>
            <a:off x="8131345" y="3945459"/>
            <a:ext cx="2457450" cy="369332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r" rtl="1"/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اكتساب ميزة تنافسيةّ.</a:t>
            </a:r>
            <a:endParaRPr lang="ar-JO">
              <a:solidFill>
                <a:srgbClr val="333333"/>
              </a:solidFill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D07300-AB43-C252-1C4B-FF31672BBEBA}"/>
              </a:ext>
            </a:extLst>
          </p:cNvPr>
          <p:cNvSpPr txBox="1"/>
          <p:nvPr/>
        </p:nvSpPr>
        <p:spPr>
          <a:xfrm>
            <a:off x="7374066" y="4698736"/>
            <a:ext cx="3214729" cy="369332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r" rtl="1"/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تطوير القطاع المصرفيّ والماليّ.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D2EDEE-7651-A278-E2FA-EF1CF56D68CE}"/>
              </a:ext>
            </a:extLst>
          </p:cNvPr>
          <p:cNvSpPr txBox="1"/>
          <p:nvPr/>
        </p:nvSpPr>
        <p:spPr>
          <a:xfrm>
            <a:off x="2914090" y="2402579"/>
            <a:ext cx="2457450" cy="369332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r" rtl="1"/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تحسين تجربة العملاء.</a:t>
            </a:r>
            <a:endParaRPr lang="ar-JO">
              <a:solidFill>
                <a:srgbClr val="333333"/>
              </a:solidFill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30AFFD-2E16-2A85-BB22-6ECAF528D1D2}"/>
              </a:ext>
            </a:extLst>
          </p:cNvPr>
          <p:cNvSpPr txBox="1"/>
          <p:nvPr/>
        </p:nvSpPr>
        <p:spPr>
          <a:xfrm>
            <a:off x="2257778" y="3156080"/>
            <a:ext cx="3113762" cy="369332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r" rtl="1"/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سرعة الوصول إلى المعلومات.</a:t>
            </a:r>
            <a:endParaRPr lang="ar-JO">
              <a:solidFill>
                <a:srgbClr val="333333"/>
              </a:solidFill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30A572-3FF2-EB46-9277-4F69D2250ADC}"/>
              </a:ext>
            </a:extLst>
          </p:cNvPr>
          <p:cNvSpPr txBox="1"/>
          <p:nvPr/>
        </p:nvSpPr>
        <p:spPr>
          <a:xfrm>
            <a:off x="2914090" y="3896719"/>
            <a:ext cx="2457450" cy="369332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r" rtl="1"/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تطوير الاتصالات.</a:t>
            </a:r>
            <a:endParaRPr lang="ar-JO">
              <a:solidFill>
                <a:srgbClr val="333333"/>
              </a:solidFill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42DBE7-132B-C652-7D66-7B12EFA5E8DD}"/>
              </a:ext>
            </a:extLst>
          </p:cNvPr>
          <p:cNvSpPr txBox="1"/>
          <p:nvPr/>
        </p:nvSpPr>
        <p:spPr>
          <a:xfrm>
            <a:off x="2609574" y="4649996"/>
            <a:ext cx="2761966" cy="369332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r" rtl="1"/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تحسين خدمات النقل.</a:t>
            </a:r>
            <a:endParaRPr lang="ar-JO">
              <a:solidFill>
                <a:srgbClr val="333333"/>
              </a:solidFill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B03FD19-B9F8-4FCE-A2A4-29E64F134B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6842" y1="16456" x2="27632" y2="16456"/>
                        <a14:foregroundMark x1="34211" y1="24051" x2="36842" y2="708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70028" y="6021301"/>
            <a:ext cx="724001" cy="75258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C54E825-4658-326A-C6B2-51AD158CA9E3}"/>
              </a:ext>
            </a:extLst>
          </p:cNvPr>
          <p:cNvSpPr txBox="1"/>
          <p:nvPr/>
        </p:nvSpPr>
        <p:spPr>
          <a:xfrm>
            <a:off x="920559" y="6384932"/>
            <a:ext cx="32709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JO" sz="2000">
                <a:solidFill>
                  <a:srgbClr val="2D588C"/>
                </a:solidFill>
                <a:latin typeface="Tajawal ExtraBold" panose="00000800000000000000" pitchFamily="2" charset="-78"/>
                <a:cs typeface="Tajawal ExtraBold" panose="00000800000000000000" pitchFamily="2" charset="-78"/>
              </a:rPr>
              <a:t>7</a:t>
            </a:r>
          </a:p>
        </p:txBody>
      </p:sp>
      <p:pic>
        <p:nvPicPr>
          <p:cNvPr id="37" name="Graphic 25">
            <a:extLst>
              <a:ext uri="{FF2B5EF4-FFF2-40B4-BE49-F238E27FC236}">
                <a16:creationId xmlns:a16="http://schemas.microsoft.com/office/drawing/2014/main" id="{E257B9EB-D103-3245-A1B0-3109828F22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0019" y="859466"/>
            <a:ext cx="3431962" cy="69509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D1A0E27-E82C-9B1A-41FA-449CA4D42661}"/>
              </a:ext>
            </a:extLst>
          </p:cNvPr>
          <p:cNvSpPr txBox="1"/>
          <p:nvPr/>
        </p:nvSpPr>
        <p:spPr>
          <a:xfrm>
            <a:off x="4436166" y="1006960"/>
            <a:ext cx="3319667" cy="400110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ctr" rtl="1"/>
            <a:r>
              <a:rPr lang="ar-JO" sz="2000">
                <a:solidFill>
                  <a:srgbClr val="333333"/>
                </a:solidFill>
                <a:latin typeface="Tajawal ExtraBold" panose="00000800000000000000" pitchFamily="2" charset="-78"/>
                <a:cs typeface="Tajawal ExtraBold"/>
              </a:rPr>
              <a:t>فوائد التقنية الرقميّة</a:t>
            </a:r>
            <a:endParaRPr lang="ar-JO" sz="2000">
              <a:solidFill>
                <a:srgbClr val="333333"/>
              </a:solidFill>
              <a:latin typeface="Tajawal ExtraBold" panose="00000800000000000000" pitchFamily="2" charset="-78"/>
              <a:cs typeface="Tajawal ExtraBold" panose="00000800000000000000" pitchFamily="2" charset="-78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7B3035-8FB9-EB0F-BFD6-C5CCE9C9C9CB}"/>
              </a:ext>
            </a:extLst>
          </p:cNvPr>
          <p:cNvSpPr txBox="1"/>
          <p:nvPr/>
        </p:nvSpPr>
        <p:spPr>
          <a:xfrm>
            <a:off x="3198346" y="114300"/>
            <a:ext cx="5795308" cy="369332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ctr" rtl="1"/>
            <a:r>
              <a:rPr lang="ar-JO">
                <a:solidFill>
                  <a:srgbClr val="333333"/>
                </a:solidFill>
                <a:latin typeface="Tajawal ExtraBold" panose="00000800000000000000" pitchFamily="2" charset="-78"/>
                <a:cs typeface="Tajawal ExtraBold"/>
              </a:rPr>
              <a:t>المحاضرة الأولى: المهارات الرقميّة: المشهد التحوليّ</a:t>
            </a:r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701FF95F-5840-F2E6-47C2-CDAC08F72FEF}"/>
              </a:ext>
            </a:extLst>
          </p:cNvPr>
          <p:cNvSpPr/>
          <p:nvPr/>
        </p:nvSpPr>
        <p:spPr>
          <a:xfrm>
            <a:off x="10347158" y="26089"/>
            <a:ext cx="1844842" cy="1588168"/>
          </a:xfrm>
          <a:prstGeom prst="cloud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JO">
                <a:solidFill>
                  <a:schemeClr val="tx1"/>
                </a:solidFill>
              </a:rPr>
              <a:t>يوجد وصف أسفل الشريحة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tar: 5 Points 2">
            <a:extLst>
              <a:ext uri="{FF2B5EF4-FFF2-40B4-BE49-F238E27FC236}">
                <a16:creationId xmlns:a16="http://schemas.microsoft.com/office/drawing/2014/main" id="{AC03B964-0069-32E9-2C5A-BE93E7852A4F}"/>
              </a:ext>
            </a:extLst>
          </p:cNvPr>
          <p:cNvSpPr/>
          <p:nvPr/>
        </p:nvSpPr>
        <p:spPr>
          <a:xfrm>
            <a:off x="216334" y="23145"/>
            <a:ext cx="1854418" cy="1677345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165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14388F-7C3F-5646-AE74-15FEE88A7C85}"/>
              </a:ext>
            </a:extLst>
          </p:cNvPr>
          <p:cNvSpPr txBox="1"/>
          <p:nvPr/>
        </p:nvSpPr>
        <p:spPr>
          <a:xfrm>
            <a:off x="920559" y="6384932"/>
            <a:ext cx="32709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JO" sz="2000">
                <a:solidFill>
                  <a:srgbClr val="2D588C"/>
                </a:solidFill>
                <a:latin typeface="Tajawal ExtraBold" panose="00000800000000000000" pitchFamily="2" charset="-78"/>
                <a:cs typeface="Tajawal ExtraBold" panose="00000800000000000000" pitchFamily="2" charset="-78"/>
              </a:rPr>
              <a:t>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8EB44-A09A-ADE9-B9E3-DD3A6C35D5C0}"/>
              </a:ext>
            </a:extLst>
          </p:cNvPr>
          <p:cNvSpPr txBox="1"/>
          <p:nvPr/>
        </p:nvSpPr>
        <p:spPr>
          <a:xfrm>
            <a:off x="442412" y="1590462"/>
            <a:ext cx="10831897" cy="400110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r" rtl="1"/>
            <a:r>
              <a:rPr lang="ar-JO" sz="2000">
                <a:solidFill>
                  <a:srgbClr val="2E6CEC"/>
                </a:solidFill>
                <a:highlight>
                  <a:srgbClr val="FFFF00"/>
                </a:highlight>
                <a:latin typeface="Tajawal Medium"/>
                <a:cs typeface="Tajawal Medium"/>
              </a:rPr>
              <a:t>تحتوي </a:t>
            </a:r>
            <a:r>
              <a:rPr lang="ar-JO" sz="2000" err="1">
                <a:solidFill>
                  <a:srgbClr val="2E6CEC"/>
                </a:solidFill>
                <a:highlight>
                  <a:srgbClr val="FFFF00"/>
                </a:highlight>
                <a:latin typeface="Tajawal Medium"/>
                <a:cs typeface="Tajawal Medium"/>
              </a:rPr>
              <a:t>التقنية</a:t>
            </a:r>
            <a:r>
              <a:rPr lang="ar-JO" sz="2000">
                <a:solidFill>
                  <a:srgbClr val="2E6CEC"/>
                </a:solidFill>
                <a:highlight>
                  <a:srgbClr val="FFFF00"/>
                </a:highlight>
                <a:latin typeface="Tajawal Medium"/>
                <a:cs typeface="Tajawal Medium"/>
              </a:rPr>
              <a:t> الرقميّة، رغم فوائدها العديدة، على بعض </a:t>
            </a:r>
            <a:r>
              <a:rPr lang="ar-JO" sz="2000" err="1">
                <a:solidFill>
                  <a:srgbClr val="2E6CEC"/>
                </a:solidFill>
                <a:highlight>
                  <a:srgbClr val="FFFF00"/>
                </a:highlight>
                <a:latin typeface="Tajawal Medium"/>
                <a:cs typeface="Tajawal Medium"/>
              </a:rPr>
              <a:t>السلبيات</a:t>
            </a:r>
            <a:r>
              <a:rPr lang="ar-JO" sz="2000">
                <a:solidFill>
                  <a:srgbClr val="2E6CEC"/>
                </a:solidFill>
                <a:highlight>
                  <a:srgbClr val="FFFF00"/>
                </a:highlight>
                <a:latin typeface="Tajawal Medium"/>
                <a:cs typeface="Tajawal Medium"/>
              </a:rPr>
              <a:t>، </a:t>
            </a:r>
            <a:r>
              <a:rPr lang="ar-JO" sz="2000" err="1">
                <a:solidFill>
                  <a:srgbClr val="2E6CEC"/>
                </a:solidFill>
                <a:highlight>
                  <a:srgbClr val="FFFF00"/>
                </a:highlight>
                <a:latin typeface="Tajawal Medium"/>
                <a:cs typeface="Tajawal Medium"/>
              </a:rPr>
              <a:t>اسحب</a:t>
            </a:r>
            <a:r>
              <a:rPr lang="ar-JO" sz="2000">
                <a:solidFill>
                  <a:srgbClr val="2E6CEC"/>
                </a:solidFill>
                <a:highlight>
                  <a:srgbClr val="FFFF00"/>
                </a:highlight>
                <a:latin typeface="Tajawal Medium"/>
                <a:cs typeface="Tajawal Medium"/>
              </a:rPr>
              <a:t> </a:t>
            </a:r>
            <a:r>
              <a:rPr lang="ar-JO" sz="2000" err="1">
                <a:solidFill>
                  <a:srgbClr val="2E6CEC"/>
                </a:solidFill>
                <a:highlight>
                  <a:srgbClr val="FFFF00"/>
                </a:highlight>
                <a:latin typeface="Tajawal Medium"/>
                <a:cs typeface="Tajawal Medium"/>
              </a:rPr>
              <a:t>مؤشر</a:t>
            </a:r>
            <a:r>
              <a:rPr lang="ar-JO" sz="2000">
                <a:solidFill>
                  <a:srgbClr val="2E6CEC"/>
                </a:solidFill>
                <a:highlight>
                  <a:srgbClr val="FFFF00"/>
                </a:highlight>
                <a:latin typeface="Tajawal Medium"/>
                <a:cs typeface="Tajawal Medium"/>
              </a:rPr>
              <a:t> </a:t>
            </a:r>
            <a:r>
              <a:rPr lang="ar-JO" sz="2000" err="1">
                <a:solidFill>
                  <a:srgbClr val="2E6CEC"/>
                </a:solidFill>
                <a:highlight>
                  <a:srgbClr val="FFFF00"/>
                </a:highlight>
                <a:latin typeface="Tajawal Medium"/>
                <a:cs typeface="Tajawal Medium"/>
              </a:rPr>
              <a:t>شريط</a:t>
            </a:r>
            <a:r>
              <a:rPr lang="ar-JO" sz="2000">
                <a:solidFill>
                  <a:srgbClr val="2E6CEC"/>
                </a:solidFill>
                <a:highlight>
                  <a:srgbClr val="FFFF00"/>
                </a:highlight>
                <a:latin typeface="Tajawal Medium"/>
                <a:cs typeface="Tajawal Medium"/>
              </a:rPr>
              <a:t> </a:t>
            </a:r>
            <a:r>
              <a:rPr lang="ar-JO" sz="2000" err="1">
                <a:solidFill>
                  <a:srgbClr val="2E6CEC"/>
                </a:solidFill>
                <a:highlight>
                  <a:srgbClr val="FFFF00"/>
                </a:highlight>
                <a:latin typeface="Tajawal Medium"/>
                <a:cs typeface="Tajawal Medium"/>
              </a:rPr>
              <a:t>التمرير</a:t>
            </a:r>
            <a:r>
              <a:rPr lang="ar-JO" sz="2000">
                <a:solidFill>
                  <a:srgbClr val="2E6CEC"/>
                </a:solidFill>
                <a:highlight>
                  <a:srgbClr val="FFFF00"/>
                </a:highlight>
                <a:latin typeface="Tajawal Medium"/>
                <a:cs typeface="Tajawal Medium"/>
              </a:rPr>
              <a:t> </a:t>
            </a:r>
            <a:r>
              <a:rPr lang="ar-JO" sz="2000" err="1">
                <a:solidFill>
                  <a:srgbClr val="2E6CEC"/>
                </a:solidFill>
                <a:highlight>
                  <a:srgbClr val="FFFF00"/>
                </a:highlight>
                <a:latin typeface="Tajawal Medium"/>
                <a:cs typeface="Tajawal Medium"/>
              </a:rPr>
              <a:t>لاستعراض</a:t>
            </a:r>
            <a:r>
              <a:rPr lang="ar-JO" sz="2000">
                <a:solidFill>
                  <a:srgbClr val="2E6CEC"/>
                </a:solidFill>
                <a:highlight>
                  <a:srgbClr val="FFFF00"/>
                </a:highlight>
                <a:latin typeface="Tajawal Medium"/>
                <a:cs typeface="Tajawal Medium"/>
              </a:rPr>
              <a:t> </a:t>
            </a:r>
            <a:r>
              <a:rPr lang="ar-JO" sz="2000" err="1">
                <a:solidFill>
                  <a:srgbClr val="2E6CEC"/>
                </a:solidFill>
                <a:highlight>
                  <a:srgbClr val="FFFF00"/>
                </a:highlight>
                <a:latin typeface="Tajawal Medium"/>
                <a:cs typeface="Tajawal Medium"/>
              </a:rPr>
              <a:t>أبرز</a:t>
            </a:r>
            <a:r>
              <a:rPr lang="ar-JO" sz="2000">
                <a:solidFill>
                  <a:srgbClr val="2E6CEC"/>
                </a:solidFill>
                <a:highlight>
                  <a:srgbClr val="FFFF00"/>
                </a:highlight>
                <a:latin typeface="Tajawal Medium"/>
                <a:cs typeface="Tajawal Medium"/>
              </a:rPr>
              <a:t> </a:t>
            </a:r>
            <a:r>
              <a:rPr lang="ar-JO" sz="2000" err="1">
                <a:solidFill>
                  <a:srgbClr val="2E6CEC"/>
                </a:solidFill>
                <a:highlight>
                  <a:srgbClr val="FFFF00"/>
                </a:highlight>
                <a:latin typeface="Tajawal Medium"/>
                <a:cs typeface="Tajawal Medium"/>
              </a:rPr>
              <a:t>هذه</a:t>
            </a:r>
            <a:r>
              <a:rPr lang="ar-JO" sz="2000">
                <a:solidFill>
                  <a:srgbClr val="2E6CEC"/>
                </a:solidFill>
                <a:highlight>
                  <a:srgbClr val="FFFF00"/>
                </a:highlight>
                <a:latin typeface="Tajawal Medium"/>
                <a:cs typeface="Tajawal Medium"/>
              </a:rPr>
              <a:t> </a:t>
            </a:r>
            <a:r>
              <a:rPr lang="ar-JO" sz="2000" err="1">
                <a:solidFill>
                  <a:srgbClr val="2E6CEC"/>
                </a:solidFill>
                <a:highlight>
                  <a:srgbClr val="FFFF00"/>
                </a:highlight>
                <a:latin typeface="Tajawal Medium"/>
                <a:cs typeface="Tajawal Medium"/>
              </a:rPr>
              <a:t>السلبيات</a:t>
            </a:r>
            <a:r>
              <a:rPr lang="ar-JO" sz="2000">
                <a:solidFill>
                  <a:srgbClr val="2E6CEC"/>
                </a:solidFill>
                <a:highlight>
                  <a:srgbClr val="FFFF00"/>
                </a:highlight>
                <a:latin typeface="Tajawal Medium"/>
                <a:cs typeface="Tajawal Medium"/>
              </a:rPr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A43812-3500-264D-9011-3275F456D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5382023"/>
            <a:ext cx="12192000" cy="894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96AE9C-C159-DC83-9EE2-07607D8424E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747" r="6722"/>
                    </a14:imgEffect>
                  </a14:imgLayer>
                </a14:imgProps>
              </a:ext>
            </a:extLst>
          </a:blip>
          <a:srcRect r="92531"/>
          <a:stretch>
            <a:fillRect/>
          </a:stretch>
        </p:blipFill>
        <p:spPr>
          <a:xfrm flipH="1">
            <a:off x="11281420" y="5382022"/>
            <a:ext cx="910580" cy="894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D3C454-D6CA-2D9A-CE29-548CB051D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7900" y="2323754"/>
            <a:ext cx="3505274" cy="6244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0D688E-D434-AB07-F26A-091846CC74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7900" y="3072309"/>
            <a:ext cx="3505274" cy="624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850EE5-ABA6-5382-16A7-4B1DF59DB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7900" y="3820864"/>
            <a:ext cx="3505274" cy="6244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6235AB-FB7D-CBFE-19E9-66907BA06E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3808" y="4569419"/>
            <a:ext cx="3505274" cy="624462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D5CE07-4D86-668C-7378-2E30DBA45654}"/>
              </a:ext>
            </a:extLst>
          </p:cNvPr>
          <p:cNvSpPr/>
          <p:nvPr/>
        </p:nvSpPr>
        <p:spPr>
          <a:xfrm>
            <a:off x="10849500" y="2350698"/>
            <a:ext cx="602271" cy="597518"/>
          </a:xfrm>
          <a:prstGeom prst="roundRect">
            <a:avLst>
              <a:gd name="adj" fmla="val 34885"/>
            </a:avLst>
          </a:prstGeom>
          <a:solidFill>
            <a:srgbClr val="6E8B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ajawal" panose="00000500000000000000" pitchFamily="2" charset="-78"/>
                <a:cs typeface="Tajawal" panose="00000500000000000000" pitchFamily="2" charset="-78"/>
              </a:rPr>
              <a:t>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3002F04-9BBD-61FF-E944-19A856F0582F}"/>
              </a:ext>
            </a:extLst>
          </p:cNvPr>
          <p:cNvSpPr/>
          <p:nvPr/>
        </p:nvSpPr>
        <p:spPr>
          <a:xfrm>
            <a:off x="10849500" y="3085781"/>
            <a:ext cx="602271" cy="597518"/>
          </a:xfrm>
          <a:prstGeom prst="roundRect">
            <a:avLst>
              <a:gd name="adj" fmla="val 34885"/>
            </a:avLst>
          </a:prstGeom>
          <a:solidFill>
            <a:srgbClr val="6E8B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ajawal" panose="00000500000000000000" pitchFamily="2" charset="-78"/>
                <a:cs typeface="Tajawal" panose="00000500000000000000" pitchFamily="2" charset="-78"/>
              </a:rPr>
              <a:t>2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1DF42C7-394F-5F3A-7BC6-B7185D5C96B7}"/>
              </a:ext>
            </a:extLst>
          </p:cNvPr>
          <p:cNvSpPr/>
          <p:nvPr/>
        </p:nvSpPr>
        <p:spPr>
          <a:xfrm>
            <a:off x="10833174" y="3828623"/>
            <a:ext cx="602271" cy="597518"/>
          </a:xfrm>
          <a:prstGeom prst="roundRect">
            <a:avLst>
              <a:gd name="adj" fmla="val 34885"/>
            </a:avLst>
          </a:prstGeom>
          <a:solidFill>
            <a:srgbClr val="6E8B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ajawal" panose="00000500000000000000" pitchFamily="2" charset="-78"/>
                <a:cs typeface="Tajawal" panose="00000500000000000000" pitchFamily="2" charset="-78"/>
              </a:rPr>
              <a:t>3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06B84F8-63B7-8BFB-F50A-80042F43C51E}"/>
              </a:ext>
            </a:extLst>
          </p:cNvPr>
          <p:cNvSpPr/>
          <p:nvPr/>
        </p:nvSpPr>
        <p:spPr>
          <a:xfrm>
            <a:off x="10849500" y="4557993"/>
            <a:ext cx="602271" cy="597518"/>
          </a:xfrm>
          <a:prstGeom prst="roundRect">
            <a:avLst>
              <a:gd name="adj" fmla="val 34885"/>
            </a:avLst>
          </a:prstGeom>
          <a:solidFill>
            <a:srgbClr val="6E8B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ajawal" panose="00000500000000000000" pitchFamily="2" charset="-78"/>
                <a:cs typeface="Tajawal" panose="00000500000000000000" pitchFamily="2" charset="-78"/>
              </a:rPr>
              <a:t>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72DD30C-5D46-8563-62FE-3DA91E9EE7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7657" y="2282393"/>
            <a:ext cx="3539746" cy="6244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566B06-786C-9FEF-95E2-B26275991D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7657" y="3030948"/>
            <a:ext cx="3539746" cy="6244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5B3125-C53B-87C1-5778-01BFC6C3B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7657" y="3779503"/>
            <a:ext cx="3539746" cy="6244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F418E5A-D9A4-7B42-7F56-7AD3E91F6D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3565" y="4528058"/>
            <a:ext cx="3539746" cy="624462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98315B0-FCE7-D1CD-325A-1F08F6CA75A6}"/>
              </a:ext>
            </a:extLst>
          </p:cNvPr>
          <p:cNvSpPr/>
          <p:nvPr/>
        </p:nvSpPr>
        <p:spPr>
          <a:xfrm>
            <a:off x="5493729" y="2309337"/>
            <a:ext cx="602271" cy="597518"/>
          </a:xfrm>
          <a:prstGeom prst="roundRect">
            <a:avLst>
              <a:gd name="adj" fmla="val 34885"/>
            </a:avLst>
          </a:prstGeom>
          <a:solidFill>
            <a:srgbClr val="6E8B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ajawal" panose="00000500000000000000" pitchFamily="2" charset="-78"/>
                <a:cs typeface="Tajawal" panose="00000500000000000000" pitchFamily="2" charset="-78"/>
              </a:rPr>
              <a:t>5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866C0DB-5DD1-349A-39CA-594420C1C728}"/>
              </a:ext>
            </a:extLst>
          </p:cNvPr>
          <p:cNvSpPr/>
          <p:nvPr/>
        </p:nvSpPr>
        <p:spPr>
          <a:xfrm>
            <a:off x="5493729" y="3044420"/>
            <a:ext cx="602271" cy="597518"/>
          </a:xfrm>
          <a:prstGeom prst="roundRect">
            <a:avLst>
              <a:gd name="adj" fmla="val 34885"/>
            </a:avLst>
          </a:prstGeom>
          <a:solidFill>
            <a:srgbClr val="6E8B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ajawal" panose="00000500000000000000" pitchFamily="2" charset="-78"/>
                <a:cs typeface="Tajawal" panose="00000500000000000000" pitchFamily="2" charset="-78"/>
              </a:rPr>
              <a:t>6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4A23EB5-382A-FB3D-F4BF-29FEE915F574}"/>
              </a:ext>
            </a:extLst>
          </p:cNvPr>
          <p:cNvSpPr/>
          <p:nvPr/>
        </p:nvSpPr>
        <p:spPr>
          <a:xfrm>
            <a:off x="5477403" y="3787262"/>
            <a:ext cx="602271" cy="597518"/>
          </a:xfrm>
          <a:prstGeom prst="roundRect">
            <a:avLst>
              <a:gd name="adj" fmla="val 34885"/>
            </a:avLst>
          </a:prstGeom>
          <a:solidFill>
            <a:srgbClr val="6E8B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ajawal" panose="00000500000000000000" pitchFamily="2" charset="-78"/>
                <a:cs typeface="Tajawal" panose="00000500000000000000" pitchFamily="2" charset="-78"/>
              </a:rPr>
              <a:t>7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5CA23FC-D773-C3CE-54D3-014380BFA7F1}"/>
              </a:ext>
            </a:extLst>
          </p:cNvPr>
          <p:cNvSpPr/>
          <p:nvPr/>
        </p:nvSpPr>
        <p:spPr>
          <a:xfrm>
            <a:off x="5493729" y="4516632"/>
            <a:ext cx="602271" cy="597518"/>
          </a:xfrm>
          <a:prstGeom prst="roundRect">
            <a:avLst>
              <a:gd name="adj" fmla="val 34885"/>
            </a:avLst>
          </a:prstGeom>
          <a:solidFill>
            <a:srgbClr val="6E8B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ajawal" panose="00000500000000000000" pitchFamily="2" charset="-78"/>
                <a:cs typeface="Tajawal" panose="00000500000000000000" pitchFamily="2" charset="-78"/>
              </a:rPr>
              <a:t>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A85A7B-F376-5910-3C6D-174A09019A13}"/>
              </a:ext>
            </a:extLst>
          </p:cNvPr>
          <p:cNvSpPr txBox="1"/>
          <p:nvPr/>
        </p:nvSpPr>
        <p:spPr>
          <a:xfrm>
            <a:off x="8131345" y="2451319"/>
            <a:ext cx="2457450" cy="369332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r" rtl="1"/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قضايا صحيّة.</a:t>
            </a:r>
            <a:endParaRPr lang="ar-JO">
              <a:solidFill>
                <a:srgbClr val="333333"/>
              </a:solidFill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768C5A-079B-0045-9141-373CE10921AF}"/>
              </a:ext>
            </a:extLst>
          </p:cNvPr>
          <p:cNvSpPr txBox="1"/>
          <p:nvPr/>
        </p:nvSpPr>
        <p:spPr>
          <a:xfrm>
            <a:off x="8131345" y="3204820"/>
            <a:ext cx="2457450" cy="369332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r" rtl="1"/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زيادة تكاليف المعيشة.</a:t>
            </a:r>
            <a:endParaRPr lang="ar-JO">
              <a:solidFill>
                <a:srgbClr val="333333"/>
              </a:solidFill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D5EC7B-768E-F88A-79BB-7A2F75B56234}"/>
              </a:ext>
            </a:extLst>
          </p:cNvPr>
          <p:cNvSpPr txBox="1"/>
          <p:nvPr/>
        </p:nvSpPr>
        <p:spPr>
          <a:xfrm>
            <a:off x="7710311" y="3945459"/>
            <a:ext cx="2878484" cy="369332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r" rtl="1"/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انتشار المعلومات المضلّلة.</a:t>
            </a:r>
            <a:endParaRPr lang="ar-JO">
              <a:solidFill>
                <a:srgbClr val="333333"/>
              </a:solidFill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0E8398-5E79-0879-220E-32E82F0F70BE}"/>
              </a:ext>
            </a:extLst>
          </p:cNvPr>
          <p:cNvSpPr txBox="1"/>
          <p:nvPr/>
        </p:nvSpPr>
        <p:spPr>
          <a:xfrm>
            <a:off x="7502776" y="4698736"/>
            <a:ext cx="3086019" cy="369332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r" rtl="1"/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فقدان الخصوصيّة الشخصيّة.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F8EEB1D-6A10-23C6-B45A-418F66B79A25}"/>
              </a:ext>
            </a:extLst>
          </p:cNvPr>
          <p:cNvSpPr txBox="1"/>
          <p:nvPr/>
        </p:nvSpPr>
        <p:spPr>
          <a:xfrm>
            <a:off x="2914090" y="2402579"/>
            <a:ext cx="2457450" cy="369332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r" rtl="1"/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العزلة الاجتماعية.</a:t>
            </a:r>
            <a:endParaRPr lang="ar-JO">
              <a:solidFill>
                <a:srgbClr val="333333"/>
              </a:solidFill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CA9EE11-9A89-4CAB-6B8C-4F1B4DD81222}"/>
              </a:ext>
            </a:extLst>
          </p:cNvPr>
          <p:cNvSpPr txBox="1"/>
          <p:nvPr/>
        </p:nvSpPr>
        <p:spPr>
          <a:xfrm>
            <a:off x="2914090" y="3156080"/>
            <a:ext cx="2457450" cy="369332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r" rtl="1"/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زيادة معدلات البطالة.</a:t>
            </a:r>
            <a:endParaRPr lang="ar-JO">
              <a:solidFill>
                <a:srgbClr val="333333"/>
              </a:solidFill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F7D5F4-11FC-3473-41DF-B91946F345D0}"/>
              </a:ext>
            </a:extLst>
          </p:cNvPr>
          <p:cNvSpPr txBox="1"/>
          <p:nvPr/>
        </p:nvSpPr>
        <p:spPr>
          <a:xfrm>
            <a:off x="2138516" y="3896719"/>
            <a:ext cx="3233024" cy="369332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r" rtl="1"/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التلاعُب بوسائل الإعلام الرقميّة.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F4E3A7-3B96-D9F8-5B9F-04199FCA6116}"/>
              </a:ext>
            </a:extLst>
          </p:cNvPr>
          <p:cNvSpPr txBox="1"/>
          <p:nvPr/>
        </p:nvSpPr>
        <p:spPr>
          <a:xfrm>
            <a:off x="2609574" y="4649996"/>
            <a:ext cx="2761966" cy="369332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r" rtl="1"/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قضايا أمن البيانات.</a:t>
            </a:r>
            <a:endParaRPr lang="ar-JO">
              <a:solidFill>
                <a:srgbClr val="333333"/>
              </a:solidFill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F754B2E-C021-8AEA-37F1-39F10781F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6842" y1="16456" x2="27632" y2="16456"/>
                        <a14:foregroundMark x1="34211" y1="24051" x2="36842" y2="708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1771" y="5919462"/>
            <a:ext cx="724001" cy="752580"/>
          </a:xfrm>
          <a:prstGeom prst="rect">
            <a:avLst/>
          </a:prstGeom>
        </p:spPr>
      </p:pic>
      <p:pic>
        <p:nvPicPr>
          <p:cNvPr id="34" name="Graphic 25">
            <a:extLst>
              <a:ext uri="{FF2B5EF4-FFF2-40B4-BE49-F238E27FC236}">
                <a16:creationId xmlns:a16="http://schemas.microsoft.com/office/drawing/2014/main" id="{6D888E27-439E-D4D0-515C-F471087BC6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0019" y="859466"/>
            <a:ext cx="3431962" cy="69509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D6FA2BF-A8EE-09E1-6EEE-037BE5834EFA}"/>
              </a:ext>
            </a:extLst>
          </p:cNvPr>
          <p:cNvSpPr txBox="1"/>
          <p:nvPr/>
        </p:nvSpPr>
        <p:spPr>
          <a:xfrm>
            <a:off x="4436166" y="1006960"/>
            <a:ext cx="3319667" cy="400110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ctr" rtl="1"/>
            <a:r>
              <a:rPr lang="ar-JO" sz="2000">
                <a:solidFill>
                  <a:srgbClr val="333333"/>
                </a:solidFill>
                <a:latin typeface="Tajawal ExtraBold" panose="00000800000000000000" pitchFamily="2" charset="-78"/>
                <a:cs typeface="Tajawal ExtraBold"/>
              </a:rPr>
              <a:t>سلبيات التقنية الرقميّة</a:t>
            </a:r>
            <a:endParaRPr lang="ar-JO" sz="2000">
              <a:solidFill>
                <a:srgbClr val="333333"/>
              </a:solidFill>
              <a:latin typeface="Tajawal ExtraBold" panose="00000800000000000000" pitchFamily="2" charset="-78"/>
              <a:cs typeface="Tajawal ExtraBold" panose="00000800000000000000" pitchFamily="2" charset="-78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425E20-857A-9EA8-16AB-E228A0A73BFC}"/>
              </a:ext>
            </a:extLst>
          </p:cNvPr>
          <p:cNvSpPr txBox="1"/>
          <p:nvPr/>
        </p:nvSpPr>
        <p:spPr>
          <a:xfrm>
            <a:off x="3198346" y="114300"/>
            <a:ext cx="5795308" cy="369332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ctr" rtl="1"/>
            <a:r>
              <a:rPr lang="ar-JO">
                <a:solidFill>
                  <a:srgbClr val="333333"/>
                </a:solidFill>
                <a:latin typeface="Tajawal ExtraBold" panose="00000800000000000000" pitchFamily="2" charset="-78"/>
                <a:cs typeface="Tajawal ExtraBold"/>
              </a:rPr>
              <a:t>المحاضرة الأولى: المهارات الرقميّة: المشهد التحوليّ</a:t>
            </a:r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4820636A-7F2B-472D-ABE6-57307D7BB3BD}"/>
              </a:ext>
            </a:extLst>
          </p:cNvPr>
          <p:cNvSpPr/>
          <p:nvPr/>
        </p:nvSpPr>
        <p:spPr>
          <a:xfrm>
            <a:off x="10347158" y="26089"/>
            <a:ext cx="1844842" cy="1588168"/>
          </a:xfrm>
          <a:prstGeom prst="cloud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JO">
                <a:solidFill>
                  <a:schemeClr val="tx1"/>
                </a:solidFill>
              </a:rPr>
              <a:t>يوجد وصف أسفل الشريحة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104AD316-9721-E70B-AD29-9B456122061B}"/>
              </a:ext>
            </a:extLst>
          </p:cNvPr>
          <p:cNvSpPr/>
          <p:nvPr/>
        </p:nvSpPr>
        <p:spPr>
          <a:xfrm>
            <a:off x="316975" y="-5610"/>
            <a:ext cx="1854418" cy="1677345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373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25">
            <a:extLst>
              <a:ext uri="{FF2B5EF4-FFF2-40B4-BE49-F238E27FC236}">
                <a16:creationId xmlns:a16="http://schemas.microsoft.com/office/drawing/2014/main" id="{D4959C03-634B-9446-B2DA-E6C3C70485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64281" y="860142"/>
            <a:ext cx="5663439" cy="6950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F7DCDF-0DAD-19DB-930F-22AB9CE10A71}"/>
              </a:ext>
            </a:extLst>
          </p:cNvPr>
          <p:cNvSpPr txBox="1"/>
          <p:nvPr/>
        </p:nvSpPr>
        <p:spPr>
          <a:xfrm>
            <a:off x="3330260" y="976315"/>
            <a:ext cx="5531480" cy="400110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ctr" rtl="1"/>
            <a:r>
              <a:rPr lang="ar-JO" sz="2000" err="1">
                <a:solidFill>
                  <a:srgbClr val="333333"/>
                </a:solidFill>
                <a:latin typeface="Tajawal ExtraBold"/>
                <a:cs typeface="Tajawal ExtraBold"/>
              </a:rPr>
              <a:t>نشاط</a:t>
            </a:r>
            <a:r>
              <a:rPr lang="ar-JO" sz="2000">
                <a:solidFill>
                  <a:srgbClr val="333333"/>
                </a:solidFill>
                <a:latin typeface="Tajawal ExtraBold"/>
                <a:cs typeface="Tajawal ExtraBold"/>
              </a:rPr>
              <a:t> 1.2 (</a:t>
            </a:r>
            <a:r>
              <a:rPr lang="ar-JO" sz="2000" err="1">
                <a:solidFill>
                  <a:srgbClr val="333333"/>
                </a:solidFill>
                <a:latin typeface="Tajawal ExtraBold"/>
                <a:cs typeface="Tajawal ExtraBold"/>
              </a:rPr>
              <a:t>فوائد</a:t>
            </a:r>
            <a:r>
              <a:rPr lang="ar-JO" sz="2000">
                <a:solidFill>
                  <a:srgbClr val="333333"/>
                </a:solidFill>
                <a:latin typeface="Tajawal ExtraBold"/>
                <a:cs typeface="Tajawal ExtraBold"/>
              </a:rPr>
              <a:t> </a:t>
            </a:r>
            <a:r>
              <a:rPr lang="ar-JO" sz="2000" err="1">
                <a:solidFill>
                  <a:srgbClr val="333333"/>
                </a:solidFill>
                <a:latin typeface="Tajawal ExtraBold"/>
                <a:cs typeface="Tajawal ExtraBold"/>
              </a:rPr>
              <a:t>التقنية</a:t>
            </a:r>
            <a:r>
              <a:rPr lang="ar-JO" sz="2000">
                <a:solidFill>
                  <a:srgbClr val="333333"/>
                </a:solidFill>
                <a:latin typeface="Tajawal ExtraBold"/>
                <a:cs typeface="Tajawal ExtraBold"/>
              </a:rPr>
              <a:t> </a:t>
            </a:r>
            <a:r>
              <a:rPr lang="ar-JO" sz="2000" err="1">
                <a:solidFill>
                  <a:srgbClr val="333333"/>
                </a:solidFill>
                <a:latin typeface="Tajawal ExtraBold"/>
                <a:cs typeface="Tajawal ExtraBold"/>
              </a:rPr>
              <a:t>الرقميّة</a:t>
            </a:r>
            <a:r>
              <a:rPr lang="ar-JO" sz="2000">
                <a:solidFill>
                  <a:srgbClr val="333333"/>
                </a:solidFill>
                <a:latin typeface="Tajawal ExtraBold"/>
                <a:cs typeface="Tajawal ExtraBold"/>
              </a:rPr>
              <a:t> </a:t>
            </a:r>
            <a:r>
              <a:rPr lang="ar-JO" sz="2000" b="1" err="1">
                <a:solidFill>
                  <a:srgbClr val="333333"/>
                </a:solidFill>
                <a:ea typeface="+mn-lt"/>
                <a:cs typeface="Tajawal"/>
              </a:rPr>
              <a:t>وسلبياتها</a:t>
            </a:r>
            <a:r>
              <a:rPr lang="ar-JO" sz="2000" b="1">
                <a:solidFill>
                  <a:srgbClr val="333333"/>
                </a:solidFill>
                <a:ea typeface="+mn-lt"/>
                <a:cs typeface="Tajawal"/>
              </a:rPr>
              <a:t> </a:t>
            </a:r>
            <a:r>
              <a:rPr lang="ar-JO" sz="2000">
                <a:solidFill>
                  <a:srgbClr val="333333"/>
                </a:solidFill>
                <a:latin typeface="Tajawal ExtraBold"/>
                <a:cs typeface="Tajawal ExtraBold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AC594E-7D4D-091A-6F2D-C05BE2D1FF85}"/>
              </a:ext>
            </a:extLst>
          </p:cNvPr>
          <p:cNvSpPr txBox="1"/>
          <p:nvPr/>
        </p:nvSpPr>
        <p:spPr>
          <a:xfrm>
            <a:off x="1061156" y="1871819"/>
            <a:ext cx="10069688" cy="707886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ctr" rtl="1"/>
            <a:r>
              <a:rPr lang="ar-JO" sz="2000" err="1">
                <a:solidFill>
                  <a:srgbClr val="2E6CEC"/>
                </a:solidFill>
                <a:highlight>
                  <a:srgbClr val="FFFF00"/>
                </a:highlight>
                <a:latin typeface="Tajawal Medium"/>
                <a:cs typeface="Tajawal Medium"/>
              </a:rPr>
              <a:t>صنّف</a:t>
            </a:r>
            <a:r>
              <a:rPr lang="ar-JO" sz="2000">
                <a:solidFill>
                  <a:srgbClr val="2E6CEC"/>
                </a:solidFill>
                <a:highlight>
                  <a:srgbClr val="FFFF00"/>
                </a:highlight>
                <a:latin typeface="Tajawal Medium"/>
                <a:cs typeface="Tajawal Medium"/>
              </a:rPr>
              <a:t> العبارات الآتية فيما إذا كانت من </a:t>
            </a:r>
            <a:r>
              <a:rPr lang="ar-JO" sz="2000" err="1">
                <a:solidFill>
                  <a:srgbClr val="2E6CEC"/>
                </a:solidFill>
                <a:highlight>
                  <a:srgbClr val="FFFF00"/>
                </a:highlight>
                <a:latin typeface="Tajawal Medium"/>
                <a:cs typeface="Tajawal Medium"/>
              </a:rPr>
              <a:t>فوائد</a:t>
            </a:r>
            <a:r>
              <a:rPr lang="ar-JO" sz="2000">
                <a:solidFill>
                  <a:srgbClr val="2E6CEC"/>
                </a:solidFill>
                <a:highlight>
                  <a:srgbClr val="FFFF00"/>
                </a:highlight>
                <a:latin typeface="Tajawal Medium"/>
                <a:cs typeface="Tajawal Medium"/>
              </a:rPr>
              <a:t> </a:t>
            </a:r>
            <a:r>
              <a:rPr lang="ar-JO" sz="2000" err="1">
                <a:solidFill>
                  <a:srgbClr val="2E6CEC"/>
                </a:solidFill>
                <a:highlight>
                  <a:srgbClr val="FFFF00"/>
                </a:highlight>
                <a:latin typeface="Tajawal Medium"/>
                <a:cs typeface="Tajawal Medium"/>
              </a:rPr>
              <a:t>التقنية</a:t>
            </a:r>
            <a:r>
              <a:rPr lang="ar-JO" sz="2000">
                <a:solidFill>
                  <a:srgbClr val="2E6CEC"/>
                </a:solidFill>
                <a:highlight>
                  <a:srgbClr val="FFFF00"/>
                </a:highlight>
                <a:latin typeface="Tajawal Medium"/>
                <a:cs typeface="Tajawal Medium"/>
              </a:rPr>
              <a:t> </a:t>
            </a:r>
            <a:r>
              <a:rPr lang="ar-JO" sz="2000" err="1">
                <a:solidFill>
                  <a:srgbClr val="2E6CEC"/>
                </a:solidFill>
                <a:highlight>
                  <a:srgbClr val="FFFF00"/>
                </a:highlight>
                <a:latin typeface="Tajawal Medium"/>
                <a:cs typeface="Tajawal Medium"/>
              </a:rPr>
              <a:t>الرقميّة</a:t>
            </a:r>
            <a:r>
              <a:rPr lang="ar-JO" sz="2000">
                <a:solidFill>
                  <a:srgbClr val="2E6CEC"/>
                </a:solidFill>
                <a:highlight>
                  <a:srgbClr val="FFFF00"/>
                </a:highlight>
                <a:latin typeface="Tajawal Medium"/>
                <a:cs typeface="Tajawal Medium"/>
              </a:rPr>
              <a:t> </a:t>
            </a:r>
            <a:r>
              <a:rPr lang="ar-JO" sz="2000" err="1">
                <a:solidFill>
                  <a:srgbClr val="2E6CEC"/>
                </a:solidFill>
                <a:highlight>
                  <a:srgbClr val="FFFF00"/>
                </a:highlight>
                <a:latin typeface="Tajawal Medium"/>
                <a:cs typeface="Tajawal Medium"/>
              </a:rPr>
              <a:t>أم</a:t>
            </a:r>
            <a:r>
              <a:rPr lang="ar-JO" sz="2000">
                <a:solidFill>
                  <a:srgbClr val="2E6CEC"/>
                </a:solidFill>
                <a:highlight>
                  <a:srgbClr val="FFFF00"/>
                </a:highlight>
                <a:latin typeface="Tajawal Medium"/>
                <a:cs typeface="Tajawal Medium"/>
              </a:rPr>
              <a:t> </a:t>
            </a:r>
            <a:r>
              <a:rPr lang="ar-JO" sz="2000" err="1">
                <a:solidFill>
                  <a:srgbClr val="2E6CEC"/>
                </a:solidFill>
                <a:highlight>
                  <a:srgbClr val="FFFF00"/>
                </a:highlight>
                <a:latin typeface="Tajawal Medium"/>
                <a:cs typeface="Tajawal Medium"/>
              </a:rPr>
              <a:t>من</a:t>
            </a:r>
            <a:r>
              <a:rPr lang="ar-JO" sz="2000">
                <a:solidFill>
                  <a:srgbClr val="2E6CEC"/>
                </a:solidFill>
                <a:highlight>
                  <a:srgbClr val="FFFF00"/>
                </a:highlight>
                <a:latin typeface="Tajawal Medium"/>
                <a:cs typeface="Tajawal Medium"/>
              </a:rPr>
              <a:t> سلبياتها باختيار التصنيف الصحيح من القائمة المنسدلة.</a:t>
            </a:r>
          </a:p>
        </p:txBody>
      </p:sp>
      <p:pic>
        <p:nvPicPr>
          <p:cNvPr id="5" name="Graphic 25">
            <a:extLst>
              <a:ext uri="{FF2B5EF4-FFF2-40B4-BE49-F238E27FC236}">
                <a16:creationId xmlns:a16="http://schemas.microsoft.com/office/drawing/2014/main" id="{522AAB1B-C2BB-FE5A-39E0-16B1999AD42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5645" y="2891330"/>
            <a:ext cx="1363672" cy="7566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113583-4A08-C7CA-2034-2EC41F59A7FE}"/>
              </a:ext>
            </a:extLst>
          </p:cNvPr>
          <p:cNvSpPr txBox="1"/>
          <p:nvPr/>
        </p:nvSpPr>
        <p:spPr>
          <a:xfrm>
            <a:off x="6595251" y="3038801"/>
            <a:ext cx="714791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 rtl="1"/>
            <a:r>
              <a:rPr lang="ar-JO" err="1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فائدة</a:t>
            </a:r>
            <a:endParaRPr lang="en-US" err="1">
              <a:cs typeface="Tajawal"/>
            </a:endParaRPr>
          </a:p>
        </p:txBody>
      </p:sp>
      <p:pic>
        <p:nvPicPr>
          <p:cNvPr id="9" name="Graphic 25">
            <a:extLst>
              <a:ext uri="{FF2B5EF4-FFF2-40B4-BE49-F238E27FC236}">
                <a16:creationId xmlns:a16="http://schemas.microsoft.com/office/drawing/2014/main" id="{BBE6F02B-BF6B-6D4E-EEB3-B968EF923EAF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1784" y="2894055"/>
            <a:ext cx="4273641" cy="7562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45D406-78DF-222B-2E6D-DFF1DBB62647}"/>
              </a:ext>
            </a:extLst>
          </p:cNvPr>
          <p:cNvSpPr txBox="1"/>
          <p:nvPr/>
        </p:nvSpPr>
        <p:spPr>
          <a:xfrm>
            <a:off x="7679285" y="3033223"/>
            <a:ext cx="397096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تسريع الوصول إلى المعلومات والخدمات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E94B1C-EDB3-C33F-615E-72AE340E0DFC}"/>
              </a:ext>
            </a:extLst>
          </p:cNvPr>
          <p:cNvSpPr txBox="1"/>
          <p:nvPr/>
        </p:nvSpPr>
        <p:spPr>
          <a:xfrm>
            <a:off x="920559" y="6384932"/>
            <a:ext cx="32709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JO" sz="2000">
                <a:solidFill>
                  <a:srgbClr val="2D588C"/>
                </a:solidFill>
                <a:latin typeface="Tajawal ExtraBold" panose="00000800000000000000" pitchFamily="2" charset="-78"/>
                <a:cs typeface="Tajawal ExtraBold" panose="00000800000000000000" pitchFamily="2" charset="-78"/>
              </a:rPr>
              <a:t>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912A5A-9E49-0B04-14E0-76EDC79A2093}"/>
              </a:ext>
            </a:extLst>
          </p:cNvPr>
          <p:cNvSpPr txBox="1"/>
          <p:nvPr/>
        </p:nvSpPr>
        <p:spPr>
          <a:xfrm>
            <a:off x="3198346" y="114300"/>
            <a:ext cx="5795308" cy="369332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ctr" rtl="1"/>
            <a:r>
              <a:rPr lang="ar-JO">
                <a:solidFill>
                  <a:srgbClr val="333333"/>
                </a:solidFill>
                <a:latin typeface="Tajawal ExtraBold" panose="00000800000000000000" pitchFamily="2" charset="-78"/>
                <a:cs typeface="Tajawal ExtraBold"/>
              </a:rPr>
              <a:t>المحاضرة الأولى: المهارات الرقميّة: المشهد التحوليّ</a:t>
            </a: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D7F369FD-9524-4051-51F9-9E4207521F52}"/>
              </a:ext>
            </a:extLst>
          </p:cNvPr>
          <p:cNvSpPr/>
          <p:nvPr/>
        </p:nvSpPr>
        <p:spPr>
          <a:xfrm>
            <a:off x="10352196" y="-50577"/>
            <a:ext cx="1844842" cy="1588168"/>
          </a:xfrm>
          <a:prstGeom prst="cloud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JO">
                <a:solidFill>
                  <a:schemeClr val="tx1"/>
                </a:solidFill>
              </a:rPr>
              <a:t>يوجد وصف أسفل الشريحة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Graphic 25" descr="A white rectangular object with black border&#10;&#10;AI-generated content may be incorrect.">
            <a:extLst>
              <a:ext uri="{FF2B5EF4-FFF2-40B4-BE49-F238E27FC236}">
                <a16:creationId xmlns:a16="http://schemas.microsoft.com/office/drawing/2014/main" id="{22BF3854-BD9D-C822-5C55-90883DE31683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0578" y="3644849"/>
            <a:ext cx="4273641" cy="7562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AB5AFE5-6BE1-BF93-FC8F-FC220A23ACB8}"/>
              </a:ext>
            </a:extLst>
          </p:cNvPr>
          <p:cNvSpPr txBox="1"/>
          <p:nvPr/>
        </p:nvSpPr>
        <p:spPr>
          <a:xfrm>
            <a:off x="7668079" y="3784017"/>
            <a:ext cx="3970965" cy="369332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ctr" rtl="1"/>
            <a:r>
              <a:rPr lang="ar-JO">
                <a:solidFill>
                  <a:srgbClr val="333333"/>
                </a:solidFill>
                <a:cs typeface="Tajawal"/>
              </a:rPr>
              <a:t>زيادة معدلات البطالة بسبب الأتمتة</a:t>
            </a:r>
            <a:endParaRPr lang="en-US"/>
          </a:p>
        </p:txBody>
      </p:sp>
      <p:pic>
        <p:nvPicPr>
          <p:cNvPr id="16" name="Graphic 25" descr="A white rectangular object with black border&#10;&#10;AI-generated content may be incorrect.">
            <a:extLst>
              <a:ext uri="{FF2B5EF4-FFF2-40B4-BE49-F238E27FC236}">
                <a16:creationId xmlns:a16="http://schemas.microsoft.com/office/drawing/2014/main" id="{02389AF4-BF59-9F5A-3F54-94A6E63FC86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39372" y="4406849"/>
            <a:ext cx="4273641" cy="7562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C891314-4A4A-83CC-EC74-9F09AAB9195F}"/>
              </a:ext>
            </a:extLst>
          </p:cNvPr>
          <p:cNvSpPr txBox="1"/>
          <p:nvPr/>
        </p:nvSpPr>
        <p:spPr>
          <a:xfrm>
            <a:off x="7656873" y="4488507"/>
            <a:ext cx="3970965" cy="369332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ctr" rtl="1"/>
            <a:r>
              <a:rPr lang="ar-JO">
                <a:solidFill>
                  <a:srgbClr val="333333"/>
                </a:solidFill>
                <a:cs typeface="Tajawal"/>
              </a:rPr>
              <a:t>فقدان الخصوصية الشخصيّة نتيجة لتتبّع البيانات</a:t>
            </a:r>
            <a:endParaRPr lang="en-US"/>
          </a:p>
        </p:txBody>
      </p:sp>
      <p:pic>
        <p:nvPicPr>
          <p:cNvPr id="18" name="Graphic 25" descr="A blue rectangular object with black border&#10;&#10;AI-generated content may be incorrect.">
            <a:extLst>
              <a:ext uri="{FF2B5EF4-FFF2-40B4-BE49-F238E27FC236}">
                <a16:creationId xmlns:a16="http://schemas.microsoft.com/office/drawing/2014/main" id="{4BF92264-4033-D4D0-6420-4A0FD11D44F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057" y="3664536"/>
            <a:ext cx="1363672" cy="7566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2EA3C20-4DD8-EE22-5418-1EBA7F408CCB}"/>
              </a:ext>
            </a:extLst>
          </p:cNvPr>
          <p:cNvSpPr txBox="1"/>
          <p:nvPr/>
        </p:nvSpPr>
        <p:spPr>
          <a:xfrm>
            <a:off x="6617663" y="3797630"/>
            <a:ext cx="887319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 rtl="1"/>
            <a:r>
              <a:rPr lang="ar-JO">
                <a:solidFill>
                  <a:srgbClr val="333333"/>
                </a:solidFill>
                <a:cs typeface="Tajawal"/>
              </a:rPr>
              <a:t>سلبية</a:t>
            </a:r>
            <a:endParaRPr lang="en-US" err="1">
              <a:cs typeface="Tajawal"/>
            </a:endParaRPr>
          </a:p>
        </p:txBody>
      </p:sp>
      <p:pic>
        <p:nvPicPr>
          <p:cNvPr id="20" name="Graphic 25" descr="A blue rectangular object with black border&#10;&#10;AI-generated content may be incorrect.">
            <a:extLst>
              <a:ext uri="{FF2B5EF4-FFF2-40B4-BE49-F238E27FC236}">
                <a16:creationId xmlns:a16="http://schemas.microsoft.com/office/drawing/2014/main" id="{CC0C9229-C018-F340-9384-0D704B1ECF1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6850" y="4426535"/>
            <a:ext cx="1363672" cy="75661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28808AE-0CA9-7716-8439-623DE18E3E59}"/>
              </a:ext>
            </a:extLst>
          </p:cNvPr>
          <p:cNvSpPr txBox="1"/>
          <p:nvPr/>
        </p:nvSpPr>
        <p:spPr>
          <a:xfrm>
            <a:off x="6606456" y="4574006"/>
            <a:ext cx="887319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 rtl="1"/>
            <a:r>
              <a:rPr lang="ar-JO">
                <a:solidFill>
                  <a:srgbClr val="333333"/>
                </a:solidFill>
                <a:cs typeface="Tajawal"/>
              </a:rPr>
              <a:t>سلبية</a:t>
            </a:r>
            <a:endParaRPr lang="en-US" err="1">
              <a:cs typeface="Tajawal"/>
            </a:endParaRPr>
          </a:p>
        </p:txBody>
      </p:sp>
      <p:pic>
        <p:nvPicPr>
          <p:cNvPr id="22" name="Graphic 25" descr="A blue rectangular object with black border&#10;&#10;AI-generated content may be incorrect.">
            <a:extLst>
              <a:ext uri="{FF2B5EF4-FFF2-40B4-BE49-F238E27FC236}">
                <a16:creationId xmlns:a16="http://schemas.microsoft.com/office/drawing/2014/main" id="{5C744AC5-EAF8-2385-6F97-901601E3181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910" y="2846506"/>
            <a:ext cx="1363672" cy="75661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AE5D41D-5B83-CB8C-F4EB-D0D9FB058DB0}"/>
              </a:ext>
            </a:extLst>
          </p:cNvPr>
          <p:cNvSpPr txBox="1"/>
          <p:nvPr/>
        </p:nvSpPr>
        <p:spPr>
          <a:xfrm>
            <a:off x="1003516" y="2993977"/>
            <a:ext cx="714791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 rtl="1"/>
            <a:r>
              <a:rPr lang="ar-JO" err="1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فائدة</a:t>
            </a:r>
            <a:endParaRPr lang="en-US" err="1">
              <a:cs typeface="Tajawal"/>
            </a:endParaRPr>
          </a:p>
        </p:txBody>
      </p:sp>
      <p:pic>
        <p:nvPicPr>
          <p:cNvPr id="24" name="Graphic 25" descr="A white rectangular object with black border&#10;&#10;AI-generated content may be incorrect.">
            <a:extLst>
              <a:ext uri="{FF2B5EF4-FFF2-40B4-BE49-F238E27FC236}">
                <a16:creationId xmlns:a16="http://schemas.microsoft.com/office/drawing/2014/main" id="{7C1EA0B5-8508-152A-FBED-E77FDE7B33F4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0049" y="2849231"/>
            <a:ext cx="4273641" cy="7562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5B10D6D-F8B8-9BD6-FE6D-DDB04E5619F3}"/>
              </a:ext>
            </a:extLst>
          </p:cNvPr>
          <p:cNvSpPr txBox="1"/>
          <p:nvPr/>
        </p:nvSpPr>
        <p:spPr>
          <a:xfrm>
            <a:off x="2087550" y="2988399"/>
            <a:ext cx="3970965" cy="369332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ctr" rtl="1"/>
            <a:r>
              <a:rPr lang="ar-JO">
                <a:solidFill>
                  <a:srgbClr val="333333"/>
                </a:solidFill>
                <a:cs typeface="Tajawal"/>
              </a:rPr>
              <a:t>تحسين جودة التواصل بين الأفراد</a:t>
            </a:r>
            <a:endParaRPr lang="en-US"/>
          </a:p>
        </p:txBody>
      </p:sp>
      <p:pic>
        <p:nvPicPr>
          <p:cNvPr id="26" name="Graphic 25" descr="A white rectangular object with black border&#10;&#10;AI-generated content may be incorrect.">
            <a:extLst>
              <a:ext uri="{FF2B5EF4-FFF2-40B4-BE49-F238E27FC236}">
                <a16:creationId xmlns:a16="http://schemas.microsoft.com/office/drawing/2014/main" id="{4FA04371-FE23-75AF-1870-FDB002D10426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8843" y="3600025"/>
            <a:ext cx="4273641" cy="756250"/>
          </a:xfrm>
          <a:prstGeom prst="rect">
            <a:avLst/>
          </a:prstGeom>
        </p:spPr>
      </p:pic>
      <p:pic>
        <p:nvPicPr>
          <p:cNvPr id="28" name="Graphic 25" descr="A white rectangular object with black border&#10;&#10;AI-generated content may be incorrect.">
            <a:extLst>
              <a:ext uri="{FF2B5EF4-FFF2-40B4-BE49-F238E27FC236}">
                <a16:creationId xmlns:a16="http://schemas.microsoft.com/office/drawing/2014/main" id="{6F396B4D-DC0E-D3FF-A8E2-9286362B749E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7637" y="4362025"/>
            <a:ext cx="4273641" cy="75625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5A729A3-E036-0562-00F1-9FB5C1B0A508}"/>
              </a:ext>
            </a:extLst>
          </p:cNvPr>
          <p:cNvSpPr txBox="1"/>
          <p:nvPr/>
        </p:nvSpPr>
        <p:spPr>
          <a:xfrm>
            <a:off x="2065138" y="4472438"/>
            <a:ext cx="3970965" cy="369332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ctr" rtl="1"/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انتشار المعلومات المضلّلة على منصّات التواصل</a:t>
            </a:r>
            <a:endParaRPr lang="en-US"/>
          </a:p>
        </p:txBody>
      </p:sp>
      <p:pic>
        <p:nvPicPr>
          <p:cNvPr id="30" name="Graphic 25" descr="A blue rectangular object with black border&#10;&#10;AI-generated content may be incorrect.">
            <a:extLst>
              <a:ext uri="{FF2B5EF4-FFF2-40B4-BE49-F238E27FC236}">
                <a16:creationId xmlns:a16="http://schemas.microsoft.com/office/drawing/2014/main" id="{42E01CD9-753A-6C9E-5F8A-764A66E41F4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322" y="3619712"/>
            <a:ext cx="1363672" cy="75661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72F4B4F-B61E-9E7E-8ADB-6E7C20A13935}"/>
              </a:ext>
            </a:extLst>
          </p:cNvPr>
          <p:cNvSpPr txBox="1"/>
          <p:nvPr/>
        </p:nvSpPr>
        <p:spPr>
          <a:xfrm>
            <a:off x="1025928" y="3767183"/>
            <a:ext cx="714791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 rtl="1"/>
            <a:r>
              <a:rPr lang="ar-JO" err="1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فائدة</a:t>
            </a:r>
            <a:endParaRPr lang="en-US" err="1">
              <a:cs typeface="Tajawal"/>
            </a:endParaRPr>
          </a:p>
        </p:txBody>
      </p:sp>
      <p:pic>
        <p:nvPicPr>
          <p:cNvPr id="32" name="Graphic 25" descr="A blue rectangular object with black border&#10;&#10;AI-generated content may be incorrect.">
            <a:extLst>
              <a:ext uri="{FF2B5EF4-FFF2-40B4-BE49-F238E27FC236}">
                <a16:creationId xmlns:a16="http://schemas.microsoft.com/office/drawing/2014/main" id="{A404D524-BD74-C6C3-C251-E55F40DBCA1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5115" y="4381711"/>
            <a:ext cx="1363672" cy="75661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95483F8-AC5E-5B94-DB6E-C28C108F4800}"/>
              </a:ext>
            </a:extLst>
          </p:cNvPr>
          <p:cNvSpPr txBox="1"/>
          <p:nvPr/>
        </p:nvSpPr>
        <p:spPr>
          <a:xfrm>
            <a:off x="1014721" y="4514806"/>
            <a:ext cx="90169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 rtl="1"/>
            <a:r>
              <a:rPr lang="ar-JO">
                <a:solidFill>
                  <a:srgbClr val="333333"/>
                </a:solidFill>
                <a:cs typeface="Tajawal"/>
              </a:rPr>
              <a:t>سلبية</a:t>
            </a:r>
            <a:endParaRPr lang="en-US" err="1">
              <a:cs typeface="Tajawal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87ADCD0-F7C5-33C3-D3B0-FD075A804720}"/>
              </a:ext>
            </a:extLst>
          </p:cNvPr>
          <p:cNvSpPr txBox="1"/>
          <p:nvPr/>
        </p:nvSpPr>
        <p:spPr>
          <a:xfrm>
            <a:off x="2087550" y="3750399"/>
            <a:ext cx="3970965" cy="369332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ctr" rtl="1"/>
            <a:r>
              <a:rPr lang="ar-JO">
                <a:solidFill>
                  <a:srgbClr val="333333"/>
                </a:solidFill>
                <a:latin typeface="Aptos"/>
                <a:cs typeface="Tajawal"/>
              </a:rPr>
              <a:t>تعزيز الأمان عبر تقنيات التشفير</a:t>
            </a:r>
            <a:endParaRPr lang="en-US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4A28F66F-3AF4-4632-672B-FB6805AE6471}"/>
              </a:ext>
            </a:extLst>
          </p:cNvPr>
          <p:cNvSpPr/>
          <p:nvPr/>
        </p:nvSpPr>
        <p:spPr>
          <a:xfrm flipV="1">
            <a:off x="6285578" y="3093780"/>
            <a:ext cx="330019" cy="319414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3BFC373D-F339-74B3-2506-D9D907D5AD8E}"/>
              </a:ext>
            </a:extLst>
          </p:cNvPr>
          <p:cNvSpPr/>
          <p:nvPr/>
        </p:nvSpPr>
        <p:spPr>
          <a:xfrm flipV="1">
            <a:off x="6285578" y="3887095"/>
            <a:ext cx="330019" cy="319414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55408CA5-2B10-9F8B-508B-C9AC45B98FB1}"/>
              </a:ext>
            </a:extLst>
          </p:cNvPr>
          <p:cNvSpPr/>
          <p:nvPr/>
        </p:nvSpPr>
        <p:spPr>
          <a:xfrm flipV="1">
            <a:off x="6285577" y="4586464"/>
            <a:ext cx="330019" cy="319414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3E318D91-5366-1F04-900E-25EDC03A7B7F}"/>
              </a:ext>
            </a:extLst>
          </p:cNvPr>
          <p:cNvSpPr/>
          <p:nvPr/>
        </p:nvSpPr>
        <p:spPr>
          <a:xfrm flipV="1">
            <a:off x="690618" y="3020711"/>
            <a:ext cx="330019" cy="319414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3CB8274E-1B96-2971-3C1F-831DD3A4E010}"/>
              </a:ext>
            </a:extLst>
          </p:cNvPr>
          <p:cNvSpPr/>
          <p:nvPr/>
        </p:nvSpPr>
        <p:spPr>
          <a:xfrm flipV="1">
            <a:off x="690618" y="3814026"/>
            <a:ext cx="330019" cy="319414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5B985247-2E9B-EE5D-F974-EE060415769D}"/>
              </a:ext>
            </a:extLst>
          </p:cNvPr>
          <p:cNvSpPr/>
          <p:nvPr/>
        </p:nvSpPr>
        <p:spPr>
          <a:xfrm flipV="1">
            <a:off x="690618" y="4596902"/>
            <a:ext cx="330019" cy="319414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tar: 5 Points 40">
            <a:extLst>
              <a:ext uri="{FF2B5EF4-FFF2-40B4-BE49-F238E27FC236}">
                <a16:creationId xmlns:a16="http://schemas.microsoft.com/office/drawing/2014/main" id="{1E9EE83A-E679-E650-5278-EB7A0B7C8CB4}"/>
              </a:ext>
            </a:extLst>
          </p:cNvPr>
          <p:cNvSpPr/>
          <p:nvPr/>
        </p:nvSpPr>
        <p:spPr>
          <a:xfrm>
            <a:off x="674" y="-5609"/>
            <a:ext cx="1854418" cy="1677345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09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5">
            <a:extLst>
              <a:ext uri="{FF2B5EF4-FFF2-40B4-BE49-F238E27FC236}">
                <a16:creationId xmlns:a16="http://schemas.microsoft.com/office/drawing/2014/main" id="{2F787EFA-06E6-BAD1-773C-ED7457703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3147" y="860142"/>
            <a:ext cx="4886880" cy="6950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26DEDC-89E8-811A-CED4-E2A472DBDF20}"/>
              </a:ext>
            </a:extLst>
          </p:cNvPr>
          <p:cNvSpPr txBox="1"/>
          <p:nvPr/>
        </p:nvSpPr>
        <p:spPr>
          <a:xfrm>
            <a:off x="3818244" y="977750"/>
            <a:ext cx="4555512" cy="400110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ctr" rtl="1"/>
            <a:r>
              <a:rPr lang="ar-JO" sz="2000">
                <a:solidFill>
                  <a:srgbClr val="333333"/>
                </a:solidFill>
                <a:latin typeface="Tajawal ExtraBold" panose="00000800000000000000" pitchFamily="2" charset="-78"/>
                <a:cs typeface="Tajawal ExtraBold"/>
              </a:rPr>
              <a:t>تأثير التقنية الرقميّة على الحياة اليوميّة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1740E9-9E36-722A-8348-AF124ABA0CC2}"/>
              </a:ext>
            </a:extLst>
          </p:cNvPr>
          <p:cNvSpPr txBox="1"/>
          <p:nvPr/>
        </p:nvSpPr>
        <p:spPr>
          <a:xfrm>
            <a:off x="460077" y="1691103"/>
            <a:ext cx="10814232" cy="400110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r" rtl="1"/>
            <a:r>
              <a:rPr lang="ar-JO" sz="2000" err="1">
                <a:solidFill>
                  <a:srgbClr val="2E6CEC"/>
                </a:solidFill>
                <a:highlight>
                  <a:srgbClr val="FFFF00"/>
                </a:highlight>
                <a:latin typeface="Tajawal Medium"/>
                <a:cs typeface="Tajawal Medium"/>
              </a:rPr>
              <a:t>أثرت</a:t>
            </a:r>
            <a:r>
              <a:rPr lang="ar-JO" sz="2000">
                <a:solidFill>
                  <a:srgbClr val="2E6CEC"/>
                </a:solidFill>
                <a:highlight>
                  <a:srgbClr val="FFFF00"/>
                </a:highlight>
                <a:latin typeface="Tajawal Medium"/>
                <a:cs typeface="Tajawal Medium"/>
              </a:rPr>
              <a:t> </a:t>
            </a:r>
            <a:r>
              <a:rPr lang="ar-JO" sz="2000" err="1">
                <a:solidFill>
                  <a:srgbClr val="2E6CEC"/>
                </a:solidFill>
                <a:highlight>
                  <a:srgbClr val="FFFF00"/>
                </a:highlight>
                <a:latin typeface="Tajawal Medium"/>
                <a:cs typeface="Tajawal Medium"/>
              </a:rPr>
              <a:t>التقنية</a:t>
            </a:r>
            <a:r>
              <a:rPr lang="ar-JO" sz="2000">
                <a:solidFill>
                  <a:srgbClr val="2E6CEC"/>
                </a:solidFill>
                <a:highlight>
                  <a:srgbClr val="FFFF00"/>
                </a:highlight>
                <a:latin typeface="Tajawal Medium"/>
                <a:cs typeface="Tajawal Medium"/>
              </a:rPr>
              <a:t> </a:t>
            </a:r>
            <a:r>
              <a:rPr lang="ar-JO" sz="2000" err="1">
                <a:solidFill>
                  <a:srgbClr val="2E6CEC"/>
                </a:solidFill>
                <a:highlight>
                  <a:srgbClr val="FFFF00"/>
                </a:highlight>
                <a:latin typeface="Tajawal Medium"/>
                <a:cs typeface="Tajawal Medium"/>
              </a:rPr>
              <a:t>الرقميّة</a:t>
            </a:r>
            <a:r>
              <a:rPr lang="ar-JO" sz="2000">
                <a:solidFill>
                  <a:srgbClr val="2E6CEC"/>
                </a:solidFill>
                <a:highlight>
                  <a:srgbClr val="FFFF00"/>
                </a:highlight>
                <a:latin typeface="Tajawal Medium"/>
                <a:cs typeface="Tajawal Medium"/>
              </a:rPr>
              <a:t> </a:t>
            </a:r>
            <a:r>
              <a:rPr lang="ar-JO" sz="2000" err="1">
                <a:solidFill>
                  <a:srgbClr val="2E6CEC"/>
                </a:solidFill>
                <a:highlight>
                  <a:srgbClr val="FFFF00"/>
                </a:highlight>
                <a:latin typeface="Tajawal Medium"/>
                <a:cs typeface="Tajawal Medium"/>
              </a:rPr>
              <a:t>في</a:t>
            </a:r>
            <a:r>
              <a:rPr lang="ar-JO" sz="2000">
                <a:solidFill>
                  <a:srgbClr val="2E6CEC"/>
                </a:solidFill>
                <a:highlight>
                  <a:srgbClr val="FFFF00"/>
                </a:highlight>
                <a:latin typeface="Tajawal Medium"/>
                <a:cs typeface="Tajawal Medium"/>
              </a:rPr>
              <a:t> </a:t>
            </a:r>
            <a:r>
              <a:rPr lang="ar-JO" sz="2000" err="1">
                <a:solidFill>
                  <a:srgbClr val="2E6CEC"/>
                </a:solidFill>
                <a:highlight>
                  <a:srgbClr val="FFFF00"/>
                </a:highlight>
                <a:latin typeface="Tajawal Medium"/>
                <a:cs typeface="Tajawal Medium"/>
              </a:rPr>
              <a:t>مختلف</a:t>
            </a:r>
            <a:r>
              <a:rPr lang="ar-JO" sz="2000">
                <a:solidFill>
                  <a:srgbClr val="2E6CEC"/>
                </a:solidFill>
                <a:highlight>
                  <a:srgbClr val="FFFF00"/>
                </a:highlight>
                <a:latin typeface="Tajawal Medium"/>
                <a:cs typeface="Tajawal Medium"/>
              </a:rPr>
              <a:t> </a:t>
            </a:r>
            <a:r>
              <a:rPr lang="ar-JO" sz="2000" err="1">
                <a:solidFill>
                  <a:srgbClr val="2E6CEC"/>
                </a:solidFill>
                <a:highlight>
                  <a:srgbClr val="FFFF00"/>
                </a:highlight>
                <a:latin typeface="Tajawal Medium"/>
                <a:cs typeface="Tajawal Medium"/>
              </a:rPr>
              <a:t>جوانب</a:t>
            </a:r>
            <a:r>
              <a:rPr lang="ar-JO" sz="2000">
                <a:solidFill>
                  <a:srgbClr val="2E6CEC"/>
                </a:solidFill>
                <a:highlight>
                  <a:srgbClr val="FFFF00"/>
                </a:highlight>
                <a:latin typeface="Tajawal Medium"/>
                <a:cs typeface="Tajawal Medium"/>
              </a:rPr>
              <a:t> حياتنا  اليوميّة، انقر على كل جانب أدناه لاستعراض المزيد من المعلومات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D26CA1-AAFC-436D-17C3-E2AFACD17FB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82453" y="2255828"/>
            <a:ext cx="8827095" cy="25794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90953E-4A1F-3205-9C7C-1AE22AE6608B}"/>
              </a:ext>
            </a:extLst>
          </p:cNvPr>
          <p:cNvSpPr/>
          <p:nvPr/>
        </p:nvSpPr>
        <p:spPr>
          <a:xfrm>
            <a:off x="2475493" y="3189514"/>
            <a:ext cx="1053720" cy="435429"/>
          </a:xfrm>
          <a:prstGeom prst="rect">
            <a:avLst/>
          </a:prstGeom>
          <a:solidFill>
            <a:srgbClr val="69B0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E9408D-5529-0A27-A2F1-F92CDEC25ACE}"/>
              </a:ext>
            </a:extLst>
          </p:cNvPr>
          <p:cNvSpPr/>
          <p:nvPr/>
        </p:nvSpPr>
        <p:spPr>
          <a:xfrm>
            <a:off x="6473712" y="3211286"/>
            <a:ext cx="1458559" cy="435429"/>
          </a:xfrm>
          <a:prstGeom prst="rect">
            <a:avLst/>
          </a:prstGeom>
          <a:solidFill>
            <a:srgbClr val="69B0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154123-6424-95C5-364B-7737B5ED11FA}"/>
              </a:ext>
            </a:extLst>
          </p:cNvPr>
          <p:cNvSpPr/>
          <p:nvPr/>
        </p:nvSpPr>
        <p:spPr>
          <a:xfrm>
            <a:off x="4478592" y="3165939"/>
            <a:ext cx="1295273" cy="435429"/>
          </a:xfrm>
          <a:prstGeom prst="rect">
            <a:avLst/>
          </a:prstGeom>
          <a:solidFill>
            <a:srgbClr val="97C8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06894D-E2E0-540A-E4AF-BC6C0E63D12D}"/>
              </a:ext>
            </a:extLst>
          </p:cNvPr>
          <p:cNvSpPr/>
          <p:nvPr/>
        </p:nvSpPr>
        <p:spPr>
          <a:xfrm>
            <a:off x="8600027" y="3189513"/>
            <a:ext cx="1295273" cy="435429"/>
          </a:xfrm>
          <a:prstGeom prst="rect">
            <a:avLst/>
          </a:prstGeom>
          <a:solidFill>
            <a:srgbClr val="97C8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AE4A46-0953-3058-F204-3DA448AE0AE6}"/>
              </a:ext>
            </a:extLst>
          </p:cNvPr>
          <p:cNvSpPr txBox="1"/>
          <p:nvPr/>
        </p:nvSpPr>
        <p:spPr>
          <a:xfrm>
            <a:off x="8417905" y="3222561"/>
            <a:ext cx="1676447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 rtl="1"/>
            <a:r>
              <a:rPr lang="ar-JO" sz="18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الرعاية </a:t>
            </a:r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الصحيّة</a:t>
            </a:r>
            <a:endParaRPr lang="en-US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35000B-6DB7-7907-B4A3-A4425785749F}"/>
              </a:ext>
            </a:extLst>
          </p:cNvPr>
          <p:cNvSpPr txBox="1"/>
          <p:nvPr/>
        </p:nvSpPr>
        <p:spPr>
          <a:xfrm>
            <a:off x="6511591" y="3232036"/>
            <a:ext cx="1450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ar-JO" sz="18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التجارة</a:t>
            </a:r>
            <a:endParaRPr lang="en-US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CE984E-CFA5-0AA0-1254-3F3842CC6315}"/>
              </a:ext>
            </a:extLst>
          </p:cNvPr>
          <p:cNvSpPr txBox="1"/>
          <p:nvPr/>
        </p:nvSpPr>
        <p:spPr>
          <a:xfrm>
            <a:off x="4401140" y="3222561"/>
            <a:ext cx="1450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ar-JO" sz="18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الترفيه</a:t>
            </a:r>
            <a:endParaRPr lang="en-US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D77E90-9492-BC81-3BDC-CA992AF0A429}"/>
              </a:ext>
            </a:extLst>
          </p:cNvPr>
          <p:cNvSpPr txBox="1"/>
          <p:nvPr/>
        </p:nvSpPr>
        <p:spPr>
          <a:xfrm>
            <a:off x="2262971" y="3222561"/>
            <a:ext cx="1450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ar-JO" sz="18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التعليم</a:t>
            </a:r>
            <a:endParaRPr lang="en-US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86F57A-B459-B1CE-AED5-D176E79BD77E}"/>
              </a:ext>
            </a:extLst>
          </p:cNvPr>
          <p:cNvSpPr txBox="1"/>
          <p:nvPr/>
        </p:nvSpPr>
        <p:spPr>
          <a:xfrm>
            <a:off x="8420256" y="4834839"/>
            <a:ext cx="1670422" cy="14773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Low" rtl="1"/>
            <a:r>
              <a:rPr lang="ar-JO" sz="18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الأجهزة </a:t>
            </a:r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الذكيّة</a:t>
            </a:r>
            <a:r>
              <a:rPr lang="ar-JO" sz="18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 تراقب العلامات الحيوية، مما </a:t>
            </a:r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يُحسن</a:t>
            </a:r>
            <a:r>
              <a:rPr lang="ar-JO" sz="18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 جودة الرعاية </a:t>
            </a:r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الصحيّة.</a:t>
            </a:r>
            <a:endParaRPr lang="en-US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E601F0-799C-F24A-5CBC-907F5B11C8EB}"/>
              </a:ext>
            </a:extLst>
          </p:cNvPr>
          <p:cNvSpPr txBox="1"/>
          <p:nvPr/>
        </p:nvSpPr>
        <p:spPr>
          <a:xfrm>
            <a:off x="6355065" y="4834838"/>
            <a:ext cx="1670422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Low" rtl="1"/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المنصّات</a:t>
            </a:r>
            <a:r>
              <a:rPr lang="ar-JO" sz="18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 عبر الإنترنت</a:t>
            </a:r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،</a:t>
            </a:r>
            <a:r>
              <a:rPr lang="ar-JO" sz="18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 مثل أمازون </a:t>
            </a:r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تُحسن</a:t>
            </a:r>
            <a:r>
              <a:rPr lang="ar-JO" sz="18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 تجارب التسوق</a:t>
            </a:r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.</a:t>
            </a:r>
            <a:endParaRPr lang="en-US">
              <a:latin typeface="Tajawal" panose="00000500000000000000" pitchFamily="2" charset="-78"/>
              <a:cs typeface="Tajaw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597F33-7822-3A39-BED1-A68572970721}"/>
              </a:ext>
            </a:extLst>
          </p:cNvPr>
          <p:cNvSpPr txBox="1"/>
          <p:nvPr/>
        </p:nvSpPr>
        <p:spPr>
          <a:xfrm>
            <a:off x="4126746" y="4834838"/>
            <a:ext cx="1949946" cy="14773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Low" rtl="1"/>
            <a:r>
              <a:rPr lang="ar-JO" sz="18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الذكاء </a:t>
            </a:r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الاصطناعيّ</a:t>
            </a:r>
            <a:r>
              <a:rPr lang="ar-JO" sz="18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 يخصص المحتوى على </a:t>
            </a:r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منصّات،</a:t>
            </a:r>
            <a:r>
              <a:rPr lang="ar-JO" sz="18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 مثل </a:t>
            </a:r>
            <a:r>
              <a:rPr lang="ar-JO" sz="1800" err="1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نتفليكس</a:t>
            </a:r>
            <a:r>
              <a:rPr lang="ar-JO" sz="18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 </a:t>
            </a:r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بناءً</a:t>
            </a:r>
            <a:r>
              <a:rPr lang="ar-JO" sz="18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 على تفضيلات المستخدم</a:t>
            </a:r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.</a:t>
            </a:r>
            <a:endParaRPr lang="en-US">
              <a:latin typeface="Tajawal" panose="00000500000000000000" pitchFamily="2" charset="-78"/>
              <a:cs typeface="Tajaw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F8484F-390A-0EFD-67E4-FFD5B02E82F4}"/>
              </a:ext>
            </a:extLst>
          </p:cNvPr>
          <p:cNvSpPr txBox="1"/>
          <p:nvPr/>
        </p:nvSpPr>
        <p:spPr>
          <a:xfrm>
            <a:off x="2154683" y="4834838"/>
            <a:ext cx="1670422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Low" rtl="1"/>
            <a:r>
              <a:rPr lang="ar-JO" sz="18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أداوت</a:t>
            </a:r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،</a:t>
            </a:r>
            <a:r>
              <a:rPr lang="ar-JO" sz="18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 مثل</a:t>
            </a:r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:</a:t>
            </a:r>
            <a:r>
              <a:rPr lang="ar-JO" sz="18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 زووم وجوجل كلاس روم تُمكّن </a:t>
            </a:r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التعلّم</a:t>
            </a:r>
            <a:r>
              <a:rPr lang="ar-JO" sz="18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 عن </a:t>
            </a:r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بُعد.</a:t>
            </a:r>
            <a:endParaRPr lang="en-US">
              <a:latin typeface="Tajawal" panose="00000500000000000000" pitchFamily="2" charset="-78"/>
              <a:cs typeface="Tajawal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407D77E-E58F-ECB7-DB52-02195A688E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6842" y1="16456" x2="27632" y2="16456"/>
                        <a14:foregroundMark x1="34211" y1="24051" x2="36842" y2="708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30651" y="3775180"/>
            <a:ext cx="724001" cy="7525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0975067-3FD5-768F-7F5B-1B69F25E604E}"/>
              </a:ext>
            </a:extLst>
          </p:cNvPr>
          <p:cNvSpPr txBox="1"/>
          <p:nvPr/>
        </p:nvSpPr>
        <p:spPr>
          <a:xfrm>
            <a:off x="802572" y="6389109"/>
            <a:ext cx="495286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JO" sz="2000">
                <a:solidFill>
                  <a:srgbClr val="2D588C"/>
                </a:solidFill>
                <a:latin typeface="Tajawal ExtraBold" panose="00000800000000000000" pitchFamily="2" charset="-78"/>
                <a:cs typeface="Tajawal ExtraBold" panose="00000800000000000000" pitchFamily="2" charset="-78"/>
              </a:rPr>
              <a:t>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01523E-C3EC-C2B3-683C-BECBBAA48447}"/>
              </a:ext>
            </a:extLst>
          </p:cNvPr>
          <p:cNvSpPr txBox="1"/>
          <p:nvPr/>
        </p:nvSpPr>
        <p:spPr>
          <a:xfrm>
            <a:off x="3198346" y="114300"/>
            <a:ext cx="5795308" cy="369332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ctr" rtl="1"/>
            <a:r>
              <a:rPr lang="ar-JO">
                <a:solidFill>
                  <a:srgbClr val="333333"/>
                </a:solidFill>
                <a:latin typeface="Tajawal ExtraBold" panose="00000800000000000000" pitchFamily="2" charset="-78"/>
                <a:cs typeface="Tajawal ExtraBold"/>
              </a:rPr>
              <a:t>المحاضرة الأولى: المهارات الرقميّة: المشهد التحوليّ</a:t>
            </a:r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C33CAA7C-150F-45D5-BDCD-61AA9DBD248D}"/>
              </a:ext>
            </a:extLst>
          </p:cNvPr>
          <p:cNvSpPr/>
          <p:nvPr/>
        </p:nvSpPr>
        <p:spPr>
          <a:xfrm>
            <a:off x="10347158" y="26089"/>
            <a:ext cx="1844842" cy="1588168"/>
          </a:xfrm>
          <a:prstGeom prst="cloud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JO">
                <a:solidFill>
                  <a:schemeClr val="tx1"/>
                </a:solidFill>
              </a:rPr>
              <a:t>يوجد وصف أسفل الشريحة لشريحة متعددة التفرع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Star: 5 Points 1">
            <a:extLst>
              <a:ext uri="{FF2B5EF4-FFF2-40B4-BE49-F238E27FC236}">
                <a16:creationId xmlns:a16="http://schemas.microsoft.com/office/drawing/2014/main" id="{6BCF3D0F-52AB-277E-9265-BFB1836B3C00}"/>
              </a:ext>
            </a:extLst>
          </p:cNvPr>
          <p:cNvSpPr/>
          <p:nvPr/>
        </p:nvSpPr>
        <p:spPr>
          <a:xfrm>
            <a:off x="392810" y="513"/>
            <a:ext cx="1796142" cy="152400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602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25">
            <a:extLst>
              <a:ext uri="{FF2B5EF4-FFF2-40B4-BE49-F238E27FC236}">
                <a16:creationId xmlns:a16="http://schemas.microsoft.com/office/drawing/2014/main" id="{F8038D29-5CA4-D2B0-8DBC-A6842D8AB4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8466" y="860142"/>
            <a:ext cx="6435068" cy="6950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FD6427-851C-F48C-45BE-E701807CE51A}"/>
              </a:ext>
            </a:extLst>
          </p:cNvPr>
          <p:cNvSpPr txBox="1"/>
          <p:nvPr/>
        </p:nvSpPr>
        <p:spPr>
          <a:xfrm>
            <a:off x="2878466" y="1007636"/>
            <a:ext cx="6250613" cy="400110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ctr" rtl="1"/>
            <a:r>
              <a:rPr lang="ar-JO" sz="2000">
                <a:solidFill>
                  <a:srgbClr val="333333"/>
                </a:solidFill>
                <a:latin typeface="Tajawal ExtraBold" panose="00000800000000000000" pitchFamily="2" charset="-78"/>
                <a:cs typeface="Tajawal ExtraBold"/>
              </a:rPr>
              <a:t>نشاط 1.3 (تأثير التقنية الرقميّة على الحياة اليوميّة)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CC2E3-DCF1-4A61-46B0-37412BA63499}"/>
              </a:ext>
            </a:extLst>
          </p:cNvPr>
          <p:cNvSpPr txBox="1"/>
          <p:nvPr/>
        </p:nvSpPr>
        <p:spPr>
          <a:xfrm>
            <a:off x="1061155" y="1696065"/>
            <a:ext cx="10069688" cy="707886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ctr" rtl="1"/>
            <a:r>
              <a:rPr lang="ar-JO" sz="2000">
                <a:solidFill>
                  <a:srgbClr val="2E6CEC"/>
                </a:solidFill>
                <a:latin typeface="Tajawal Medium"/>
                <a:cs typeface="Tajawal Medium"/>
              </a:rPr>
              <a:t>أمامك مجموعة من آثار التقنية في مختلف جوانب الحياة. اخترْ من القائمة المنسدِلة التقنية الرقميّة الأكثر ارتباطًا بكل تأثير:</a:t>
            </a:r>
          </a:p>
        </p:txBody>
      </p:sp>
      <p:pic>
        <p:nvPicPr>
          <p:cNvPr id="5" name="Graphic 25">
            <a:extLst>
              <a:ext uri="{FF2B5EF4-FFF2-40B4-BE49-F238E27FC236}">
                <a16:creationId xmlns:a16="http://schemas.microsoft.com/office/drawing/2014/main" id="{C5306375-A92E-304A-D9A0-8B49760C01E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9962" y="2645613"/>
            <a:ext cx="7513492" cy="6950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050FC2-8B64-875F-1129-93EBAA4E7ADB}"/>
              </a:ext>
            </a:extLst>
          </p:cNvPr>
          <p:cNvSpPr txBox="1"/>
          <p:nvPr/>
        </p:nvSpPr>
        <p:spPr>
          <a:xfrm>
            <a:off x="4327190" y="2681251"/>
            <a:ext cx="6999960" cy="338554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ctr" rtl="1"/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توفير بيئة محاكاة رقميّة تفاعليّة تسمح للطلاب بالتدرّب على مهارات معقدة بشكل واقعيّ دون مخاطَر.</a:t>
            </a: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6DB15597-46FC-4714-3497-A7F2AB1123B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9962" y="3465840"/>
            <a:ext cx="7513492" cy="6950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614A1B-497F-AD37-5216-FE96E8D5D72B}"/>
              </a:ext>
            </a:extLst>
          </p:cNvPr>
          <p:cNvSpPr txBox="1"/>
          <p:nvPr/>
        </p:nvSpPr>
        <p:spPr>
          <a:xfrm>
            <a:off x="4289597" y="3536379"/>
            <a:ext cx="7134218" cy="338554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ctr" rtl="1"/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استخدام أنظمة ذكية لتحليل تفضيلات المستخدم وتقديم محتوى ترفيهي مخصص يعزّز تجربة المشاهدة.</a:t>
            </a:r>
          </a:p>
        </p:txBody>
      </p:sp>
      <p:pic>
        <p:nvPicPr>
          <p:cNvPr id="9" name="Graphic 25">
            <a:extLst>
              <a:ext uri="{FF2B5EF4-FFF2-40B4-BE49-F238E27FC236}">
                <a16:creationId xmlns:a16="http://schemas.microsoft.com/office/drawing/2014/main" id="{48A5DC24-D195-2E22-0801-FEC8847BB37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9962" y="4291059"/>
            <a:ext cx="7513492" cy="6950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643743-FA7B-2772-6263-D615447B12DB}"/>
              </a:ext>
            </a:extLst>
          </p:cNvPr>
          <p:cNvSpPr txBox="1"/>
          <p:nvPr/>
        </p:nvSpPr>
        <p:spPr>
          <a:xfrm>
            <a:off x="4286954" y="4345676"/>
            <a:ext cx="6999960" cy="584775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ctr" rtl="1"/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استخدام أجهزة ذكية لجمع البيانات الحيوية </a:t>
            </a:r>
            <a:r>
              <a:rPr lang="ar-JO" sz="1600">
                <a:solidFill>
                  <a:srgbClr val="333333"/>
                </a:solidFill>
                <a:ea typeface="+mn-lt"/>
                <a:cs typeface="+mn-lt"/>
              </a:rPr>
              <a:t>وتحليلها 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 للمريض، بهدف تقديم رعاية صحيّة فورية ومخصصة.</a:t>
            </a:r>
          </a:p>
        </p:txBody>
      </p:sp>
      <p:pic>
        <p:nvPicPr>
          <p:cNvPr id="11" name="Graphic 25">
            <a:extLst>
              <a:ext uri="{FF2B5EF4-FFF2-40B4-BE49-F238E27FC236}">
                <a16:creationId xmlns:a16="http://schemas.microsoft.com/office/drawing/2014/main" id="{DBF7866B-F98C-C0F2-8B87-6F0581FC1E5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9960" y="5111286"/>
            <a:ext cx="7513493" cy="6950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D40173-A032-D5ED-E837-427670A1BA53}"/>
              </a:ext>
            </a:extLst>
          </p:cNvPr>
          <p:cNvSpPr txBox="1"/>
          <p:nvPr/>
        </p:nvSpPr>
        <p:spPr>
          <a:xfrm>
            <a:off x="4327190" y="5166446"/>
            <a:ext cx="6999960" cy="338554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ctr" rtl="1"/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تحليل مجموعات ضخمة من البيانات؛ لتقديم عروض وتوصيات مخصصة تلبي احتياجات المستهلكين بدقة.</a:t>
            </a:r>
            <a:endParaRPr lang="ar-JO" sz="1600">
              <a:solidFill>
                <a:srgbClr val="333333"/>
              </a:solidFill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13" name="Graphic 25">
            <a:extLst>
              <a:ext uri="{FF2B5EF4-FFF2-40B4-BE49-F238E27FC236}">
                <a16:creationId xmlns:a16="http://schemas.microsoft.com/office/drawing/2014/main" id="{4B6AF6B8-BD17-EFE8-1B4D-F4EE5E48B776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824" y="2645613"/>
            <a:ext cx="3297360" cy="695099"/>
          </a:xfrm>
          <a:prstGeom prst="rect">
            <a:avLst/>
          </a:prstGeom>
        </p:spPr>
      </p:pic>
      <p:pic>
        <p:nvPicPr>
          <p:cNvPr id="14" name="Graphic 25">
            <a:extLst>
              <a:ext uri="{FF2B5EF4-FFF2-40B4-BE49-F238E27FC236}">
                <a16:creationId xmlns:a16="http://schemas.microsoft.com/office/drawing/2014/main" id="{E2D98073-185B-2831-FE31-C6D2E17A2B1A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823" y="3468064"/>
            <a:ext cx="3297360" cy="695099"/>
          </a:xfrm>
          <a:prstGeom prst="rect">
            <a:avLst/>
          </a:prstGeom>
        </p:spPr>
      </p:pic>
      <p:pic>
        <p:nvPicPr>
          <p:cNvPr id="15" name="Graphic 25">
            <a:extLst>
              <a:ext uri="{FF2B5EF4-FFF2-40B4-BE49-F238E27FC236}">
                <a16:creationId xmlns:a16="http://schemas.microsoft.com/office/drawing/2014/main" id="{7B2B2A63-D505-8E16-BF36-B3C541BFBC64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823" y="4290515"/>
            <a:ext cx="3297360" cy="695099"/>
          </a:xfrm>
          <a:prstGeom prst="rect">
            <a:avLst/>
          </a:prstGeom>
        </p:spPr>
      </p:pic>
      <p:pic>
        <p:nvPicPr>
          <p:cNvPr id="16" name="Graphic 25">
            <a:extLst>
              <a:ext uri="{FF2B5EF4-FFF2-40B4-BE49-F238E27FC236}">
                <a16:creationId xmlns:a16="http://schemas.microsoft.com/office/drawing/2014/main" id="{4A32C62A-259C-F21A-F847-36F6F9425CA0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822" y="5112966"/>
            <a:ext cx="3297360" cy="695099"/>
          </a:xfrm>
          <a:prstGeom prst="rect">
            <a:avLst/>
          </a:prstGeom>
        </p:spPr>
      </p:pic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1B40F76D-65C5-AC9A-B005-D590F97D7818}"/>
              </a:ext>
            </a:extLst>
          </p:cNvPr>
          <p:cNvSpPr/>
          <p:nvPr/>
        </p:nvSpPr>
        <p:spPr>
          <a:xfrm flipH="1" flipV="1">
            <a:off x="673306" y="2823384"/>
            <a:ext cx="398095" cy="343185"/>
          </a:xfrm>
          <a:prstGeom prst="triangle">
            <a:avLst/>
          </a:prstGeom>
          <a:solidFill>
            <a:srgbClr val="6685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BE99546C-7419-1B70-7CB1-703FC23A9715}"/>
              </a:ext>
            </a:extLst>
          </p:cNvPr>
          <p:cNvSpPr/>
          <p:nvPr/>
        </p:nvSpPr>
        <p:spPr>
          <a:xfrm flipH="1" flipV="1">
            <a:off x="673305" y="3644021"/>
            <a:ext cx="398095" cy="343185"/>
          </a:xfrm>
          <a:prstGeom prst="triangle">
            <a:avLst/>
          </a:prstGeom>
          <a:solidFill>
            <a:srgbClr val="6685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40AC38D4-E7BD-0E7A-B6C6-B86770BEA20A}"/>
              </a:ext>
            </a:extLst>
          </p:cNvPr>
          <p:cNvSpPr/>
          <p:nvPr/>
        </p:nvSpPr>
        <p:spPr>
          <a:xfrm flipH="1" flipV="1">
            <a:off x="673305" y="4466472"/>
            <a:ext cx="398095" cy="343185"/>
          </a:xfrm>
          <a:prstGeom prst="triangle">
            <a:avLst/>
          </a:prstGeom>
          <a:solidFill>
            <a:srgbClr val="6685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2B9C2823-7A19-3398-A217-C5D5D4CC87C9}"/>
              </a:ext>
            </a:extLst>
          </p:cNvPr>
          <p:cNvSpPr/>
          <p:nvPr/>
        </p:nvSpPr>
        <p:spPr>
          <a:xfrm flipH="1" flipV="1">
            <a:off x="673305" y="5287242"/>
            <a:ext cx="398095" cy="343185"/>
          </a:xfrm>
          <a:prstGeom prst="triangle">
            <a:avLst/>
          </a:prstGeom>
          <a:solidFill>
            <a:srgbClr val="6685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9ED4ED-2207-8397-645F-6B3F0070F352}"/>
              </a:ext>
            </a:extLst>
          </p:cNvPr>
          <p:cNvSpPr txBox="1"/>
          <p:nvPr/>
        </p:nvSpPr>
        <p:spPr>
          <a:xfrm>
            <a:off x="905087" y="2780782"/>
            <a:ext cx="2778458" cy="369332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ctr" rtl="1"/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الواقع الافتراضيّ (</a:t>
            </a:r>
            <a:r>
              <a:rPr lang="en-US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VR</a:t>
            </a:r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D79F32-C2F8-9073-D164-8F60AE3F962F}"/>
              </a:ext>
            </a:extLst>
          </p:cNvPr>
          <p:cNvSpPr txBox="1"/>
          <p:nvPr/>
        </p:nvSpPr>
        <p:spPr>
          <a:xfrm>
            <a:off x="905087" y="3590968"/>
            <a:ext cx="2778458" cy="369332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ctr" rtl="1"/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الذكاء الاصطناعيّ (</a:t>
            </a:r>
            <a:r>
              <a:rPr lang="en-US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AI</a:t>
            </a:r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7DACFB-A2B3-8A39-C0B7-A47D8FE56311}"/>
              </a:ext>
            </a:extLst>
          </p:cNvPr>
          <p:cNvSpPr txBox="1"/>
          <p:nvPr/>
        </p:nvSpPr>
        <p:spPr>
          <a:xfrm>
            <a:off x="905086" y="4416187"/>
            <a:ext cx="277845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إنترنت الأشياء (</a:t>
            </a:r>
            <a:r>
              <a:rPr lang="en-US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IoT</a:t>
            </a:r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3A4371-78B3-10C6-6933-152AAE823C59}"/>
              </a:ext>
            </a:extLst>
          </p:cNvPr>
          <p:cNvSpPr txBox="1"/>
          <p:nvPr/>
        </p:nvSpPr>
        <p:spPr>
          <a:xfrm>
            <a:off x="905085" y="5240700"/>
            <a:ext cx="277845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البيانات الضخمة (</a:t>
            </a:r>
            <a:r>
              <a:rPr lang="en-US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Big Data</a:t>
            </a:r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4AE4D0-5222-0FF4-763A-FFEEE91AA955}"/>
              </a:ext>
            </a:extLst>
          </p:cNvPr>
          <p:cNvSpPr txBox="1"/>
          <p:nvPr/>
        </p:nvSpPr>
        <p:spPr>
          <a:xfrm>
            <a:off x="3198346" y="114300"/>
            <a:ext cx="5795308" cy="369332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ctr" rtl="1"/>
            <a:r>
              <a:rPr lang="ar-JO">
                <a:solidFill>
                  <a:srgbClr val="333333"/>
                </a:solidFill>
                <a:latin typeface="Tajawal ExtraBold" panose="00000800000000000000" pitchFamily="2" charset="-78"/>
                <a:cs typeface="Tajawal ExtraBold"/>
              </a:rPr>
              <a:t>المحاضرة الأولى: المهارات الرقميّة: المشهد التحوليّ</a:t>
            </a:r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4D60F787-7F48-308C-8DFC-671F00D581DA}"/>
              </a:ext>
            </a:extLst>
          </p:cNvPr>
          <p:cNvSpPr/>
          <p:nvPr/>
        </p:nvSpPr>
        <p:spPr>
          <a:xfrm>
            <a:off x="10300650" y="142530"/>
            <a:ext cx="1844842" cy="1588168"/>
          </a:xfrm>
          <a:prstGeom prst="cloud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JO">
                <a:solidFill>
                  <a:schemeClr val="tx1"/>
                </a:solidFill>
              </a:rPr>
              <a:t>يوجد وصف أسفل الشريحة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670EAE-249D-A5A9-661B-E45A63932FCE}"/>
              </a:ext>
            </a:extLst>
          </p:cNvPr>
          <p:cNvSpPr txBox="1"/>
          <p:nvPr/>
        </p:nvSpPr>
        <p:spPr>
          <a:xfrm>
            <a:off x="802572" y="6389109"/>
            <a:ext cx="495286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JO" sz="2000">
                <a:solidFill>
                  <a:srgbClr val="2D588C"/>
                </a:solidFill>
                <a:latin typeface="Tajawal ExtraBold" panose="00000800000000000000" pitchFamily="2" charset="-78"/>
                <a:cs typeface="Tajawal ExtraBold" panose="00000800000000000000" pitchFamily="2" charset="-78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698841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24D9CE-0A82-5F66-0D11-345E418B0093}"/>
              </a:ext>
            </a:extLst>
          </p:cNvPr>
          <p:cNvSpPr txBox="1"/>
          <p:nvPr/>
        </p:nvSpPr>
        <p:spPr>
          <a:xfrm>
            <a:off x="782340" y="6352848"/>
            <a:ext cx="52576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JO" sz="2000">
                <a:solidFill>
                  <a:srgbClr val="2D588C"/>
                </a:solidFill>
                <a:latin typeface="Tajawal ExtraBold" panose="00000800000000000000" pitchFamily="2" charset="-78"/>
                <a:cs typeface="Tajawal ExtraBold" panose="00000800000000000000" pitchFamily="2" charset="-78"/>
              </a:rPr>
              <a:t>12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7EFD8A-41A4-592C-923A-38FBA0C0BC81}"/>
              </a:ext>
            </a:extLst>
          </p:cNvPr>
          <p:cNvSpPr txBox="1"/>
          <p:nvPr/>
        </p:nvSpPr>
        <p:spPr>
          <a:xfrm>
            <a:off x="920559" y="1671406"/>
            <a:ext cx="10421209" cy="2805320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marL="342900" indent="-34290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JO" sz="2000" b="1">
                <a:solidFill>
                  <a:srgbClr val="2E6CEC"/>
                </a:solidFill>
                <a:latin typeface="Tajawal" panose="00000500000000000000" pitchFamily="2" charset="-78"/>
                <a:cs typeface="Tajawal"/>
              </a:rPr>
              <a:t>التقنيات الناشئة: </a:t>
            </a:r>
            <a:r>
              <a:rPr lang="ar-JO" sz="2000">
                <a:solidFill>
                  <a:srgbClr val="2E6CEC"/>
                </a:solidFill>
                <a:latin typeface="Tajawal" panose="00000500000000000000" pitchFamily="2" charset="-78"/>
                <a:cs typeface="Tajawal"/>
              </a:rPr>
              <a:t>هي تقنيات في مراحلها الأولى تتميز بقدرتها على إحداث تغييرات جذريّة.</a:t>
            </a:r>
          </a:p>
          <a:p>
            <a:pPr marL="342900" indent="-34290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JO" sz="2000" b="1">
                <a:solidFill>
                  <a:srgbClr val="2E6CEC"/>
                </a:solidFill>
                <a:latin typeface="Tajawal" panose="00000500000000000000" pitchFamily="2" charset="-78"/>
                <a:cs typeface="Tajawal"/>
              </a:rPr>
              <a:t>من أبرز هذه التقنيات: </a:t>
            </a:r>
            <a:r>
              <a:rPr lang="ar-JO" sz="2000">
                <a:solidFill>
                  <a:srgbClr val="2E6CEC"/>
                </a:solidFill>
                <a:latin typeface="Tajawal" panose="00000500000000000000" pitchFamily="2" charset="-78"/>
                <a:cs typeface="Tajawal"/>
              </a:rPr>
              <a:t>الذكاء الاصطناعي، الواقع الافتراضيّ والمعزّز، إنترنت الأشياء، الحوسبة السحابيّة، والبيانات الضخمة.</a:t>
            </a:r>
          </a:p>
          <a:p>
            <a:pPr marL="342900" indent="-34290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JO" sz="2000" b="1">
                <a:solidFill>
                  <a:srgbClr val="2E6CEC"/>
                </a:solidFill>
                <a:latin typeface="Tajawal" panose="00000500000000000000" pitchFamily="2" charset="-78"/>
                <a:cs typeface="Tajawal"/>
              </a:rPr>
              <a:t>فوائد التقنية الرقميّة: </a:t>
            </a:r>
            <a:r>
              <a:rPr lang="ar-JO" sz="2000">
                <a:solidFill>
                  <a:srgbClr val="2E6CEC"/>
                </a:solidFill>
                <a:latin typeface="Tajawal" panose="00000500000000000000" pitchFamily="2" charset="-78"/>
                <a:cs typeface="Tajawal"/>
              </a:rPr>
              <a:t>تشمل تحسين التواصل، تسريع الوصول للمعلومات، تعزيز الأمان، وزيادة كفاءة المنتَجات والخدمات.</a:t>
            </a:r>
          </a:p>
          <a:p>
            <a:pPr marL="342900" indent="-34290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JO" sz="2000" b="1">
                <a:solidFill>
                  <a:srgbClr val="2E6CEC"/>
                </a:solidFill>
                <a:latin typeface="Tajawal" panose="00000500000000000000" pitchFamily="2" charset="-78"/>
                <a:cs typeface="Tajawal"/>
              </a:rPr>
              <a:t>سلبيات التقنية الرقميّة: </a:t>
            </a:r>
            <a:r>
              <a:rPr lang="ar-JO" sz="2000">
                <a:solidFill>
                  <a:srgbClr val="2E6CEC"/>
                </a:solidFill>
                <a:latin typeface="Tajawal" panose="00000500000000000000" pitchFamily="2" charset="-78"/>
                <a:cs typeface="Tajawal"/>
              </a:rPr>
              <a:t>تشمل فقدان الخصوصية، زيادة البطالة، انتشار المعلومات المضلّلة، والعُزلة الاجتماعية.</a:t>
            </a:r>
          </a:p>
          <a:p>
            <a:pPr marL="342900" indent="-342900" algn="justLow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JO" sz="2000" b="1">
                <a:solidFill>
                  <a:srgbClr val="2E6CEC"/>
                </a:solidFill>
                <a:latin typeface="Tajawal" panose="00000500000000000000" pitchFamily="2" charset="-78"/>
                <a:cs typeface="Tajawal"/>
              </a:rPr>
              <a:t>التأثير اليوميّ للتقنية: </a:t>
            </a:r>
            <a:r>
              <a:rPr lang="ar-JO" sz="2000">
                <a:solidFill>
                  <a:srgbClr val="2E6CEC"/>
                </a:solidFill>
                <a:latin typeface="Tajawal" panose="00000500000000000000" pitchFamily="2" charset="-78"/>
                <a:cs typeface="Tajawal"/>
              </a:rPr>
              <a:t>يظهر في مجالات التعليم، الترفيه، التجارة، والصحة من خلال تطبيقات وأدوات حديثة.</a:t>
            </a:r>
          </a:p>
        </p:txBody>
      </p:sp>
      <p:pic>
        <p:nvPicPr>
          <p:cNvPr id="4" name="Graphic 25">
            <a:extLst>
              <a:ext uri="{FF2B5EF4-FFF2-40B4-BE49-F238E27FC236}">
                <a16:creationId xmlns:a16="http://schemas.microsoft.com/office/drawing/2014/main" id="{180B57DC-52CC-679F-945D-B1CE5C92D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84635" y="860142"/>
            <a:ext cx="4422731" cy="6950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7B48FA-EA16-4340-852C-2FC4B50B5590}"/>
              </a:ext>
            </a:extLst>
          </p:cNvPr>
          <p:cNvSpPr txBox="1"/>
          <p:nvPr/>
        </p:nvSpPr>
        <p:spPr>
          <a:xfrm>
            <a:off x="3818244" y="977750"/>
            <a:ext cx="4555512" cy="400110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ctr" rtl="1"/>
            <a:r>
              <a:rPr lang="ar-JO" sz="2000">
                <a:solidFill>
                  <a:srgbClr val="333333"/>
                </a:solidFill>
                <a:latin typeface="Tajawal ExtraBold" panose="00000800000000000000" pitchFamily="2" charset="-78"/>
                <a:cs typeface="Tajawal ExtraBold"/>
              </a:rPr>
              <a:t>ملخّص الوحدة الدراسيّة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AEF068-196A-393E-960D-A4907BF6F739}"/>
              </a:ext>
            </a:extLst>
          </p:cNvPr>
          <p:cNvSpPr txBox="1"/>
          <p:nvPr/>
        </p:nvSpPr>
        <p:spPr>
          <a:xfrm>
            <a:off x="3198346" y="114300"/>
            <a:ext cx="5795308" cy="369332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ctr" rtl="1"/>
            <a:r>
              <a:rPr lang="ar-JO">
                <a:solidFill>
                  <a:srgbClr val="333333"/>
                </a:solidFill>
                <a:latin typeface="Tajawal ExtraBold" panose="00000800000000000000" pitchFamily="2" charset="-78"/>
                <a:cs typeface="Tajawal ExtraBold"/>
              </a:rPr>
              <a:t>المحاضرة الأولى: المهارات الرقميّة: المشهد التحوليّ</a:t>
            </a:r>
          </a:p>
        </p:txBody>
      </p:sp>
    </p:spTree>
    <p:extLst>
      <p:ext uri="{BB962C8B-B14F-4D97-AF65-F5344CB8AC3E}">
        <p14:creationId xmlns:p14="http://schemas.microsoft.com/office/powerpoint/2010/main" val="3396871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1">
            <a:extLst>
              <a:ext uri="{FF2B5EF4-FFF2-40B4-BE49-F238E27FC236}">
                <a16:creationId xmlns:a16="http://schemas.microsoft.com/office/drawing/2014/main" id="{B47BE5EB-25AD-5B13-A9D4-D5F9D1047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12770" y="3957598"/>
            <a:ext cx="11029824" cy="600002"/>
          </a:xfrm>
          <a:prstGeom prst="rect">
            <a:avLst/>
          </a:prstGeom>
        </p:spPr>
      </p:pic>
      <p:pic>
        <p:nvPicPr>
          <p:cNvPr id="7" name="Graphic 40">
            <a:extLst>
              <a:ext uri="{FF2B5EF4-FFF2-40B4-BE49-F238E27FC236}">
                <a16:creationId xmlns:a16="http://schemas.microsoft.com/office/drawing/2014/main" id="{93BB3653-0BD8-13E0-A70B-F7725B877D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922693" y="3957598"/>
            <a:ext cx="703228" cy="600002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9E6CFB9D-EB76-FA29-0E36-91F36E4CA2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12770" y="3151353"/>
            <a:ext cx="11029824" cy="600002"/>
          </a:xfrm>
          <a:prstGeom prst="rect">
            <a:avLst/>
          </a:prstGeom>
        </p:spPr>
      </p:pic>
      <p:pic>
        <p:nvPicPr>
          <p:cNvPr id="9" name="Graphic 40">
            <a:extLst>
              <a:ext uri="{FF2B5EF4-FFF2-40B4-BE49-F238E27FC236}">
                <a16:creationId xmlns:a16="http://schemas.microsoft.com/office/drawing/2014/main" id="{E694F08A-A01A-4C9F-2EC4-0679CA7953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922693" y="3151353"/>
            <a:ext cx="703228" cy="600002"/>
          </a:xfrm>
          <a:prstGeom prst="rect">
            <a:avLst/>
          </a:prstGeom>
        </p:spPr>
      </p:pic>
      <p:pic>
        <p:nvPicPr>
          <p:cNvPr id="12" name="Graphic 25">
            <a:extLst>
              <a:ext uri="{FF2B5EF4-FFF2-40B4-BE49-F238E27FC236}">
                <a16:creationId xmlns:a16="http://schemas.microsoft.com/office/drawing/2014/main" id="{B6359AD3-7DF1-07F9-7604-E4D44CB883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90969" y="898751"/>
            <a:ext cx="2610062" cy="6950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3C2CD43-5612-5246-A43A-8926CA0687C4}"/>
              </a:ext>
            </a:extLst>
          </p:cNvPr>
          <p:cNvSpPr txBox="1"/>
          <p:nvPr/>
        </p:nvSpPr>
        <p:spPr>
          <a:xfrm>
            <a:off x="4947367" y="1035917"/>
            <a:ext cx="2297266" cy="369332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ctr" rtl="1"/>
            <a:r>
              <a:rPr lang="ar-JO">
                <a:solidFill>
                  <a:srgbClr val="333333"/>
                </a:solidFill>
                <a:latin typeface="Tajawal ExtraBold" panose="00000800000000000000" pitchFamily="2" charset="-78"/>
                <a:cs typeface="Tajawal ExtraBold"/>
              </a:rPr>
              <a:t>الأهداف التعليميّة</a:t>
            </a:r>
            <a:endParaRPr lang="ar-JO">
              <a:solidFill>
                <a:srgbClr val="333333"/>
              </a:solidFill>
              <a:latin typeface="Tajawal ExtraBold" panose="00000800000000000000" pitchFamily="2" charset="-78"/>
              <a:cs typeface="Tajawal ExtraBold" panose="00000800000000000000" pitchFamily="2" charset="-78"/>
            </a:endParaRP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3143C525-B378-3E08-695C-82467BD7D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12770" y="2315612"/>
            <a:ext cx="11029824" cy="600002"/>
          </a:xfrm>
          <a:prstGeom prst="rect">
            <a:avLst/>
          </a:prstGeom>
        </p:spPr>
      </p:pic>
      <p:pic>
        <p:nvPicPr>
          <p:cNvPr id="15" name="Graphic 40">
            <a:extLst>
              <a:ext uri="{FF2B5EF4-FFF2-40B4-BE49-F238E27FC236}">
                <a16:creationId xmlns:a16="http://schemas.microsoft.com/office/drawing/2014/main" id="{1210B44B-41D4-5208-BCCC-DECB0327A8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922693" y="2315612"/>
            <a:ext cx="703228" cy="6000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489D8F1-9901-9780-66B3-911343F40D59}"/>
              </a:ext>
            </a:extLst>
          </p:cNvPr>
          <p:cNvSpPr txBox="1"/>
          <p:nvPr/>
        </p:nvSpPr>
        <p:spPr>
          <a:xfrm>
            <a:off x="1462617" y="2430947"/>
            <a:ext cx="9443403" cy="338554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r" rtl="1"/>
            <a:r>
              <a:rPr lang="ar-JO" sz="1600">
                <a:solidFill>
                  <a:srgbClr val="333333"/>
                </a:solidFill>
                <a:latin typeface="Aptos"/>
                <a:cs typeface="Tajawal"/>
              </a:rPr>
              <a:t>تعريف ماهي </a:t>
            </a:r>
            <a:r>
              <a:rPr lang="ar-JO" sz="1600" err="1">
                <a:solidFill>
                  <a:srgbClr val="333333"/>
                </a:solidFill>
                <a:latin typeface="Aptos"/>
                <a:cs typeface="Tajawal"/>
              </a:rPr>
              <a:t>التقنية</a:t>
            </a:r>
            <a:r>
              <a:rPr lang="ar-JO" sz="1600">
                <a:solidFill>
                  <a:srgbClr val="333333"/>
                </a:solidFill>
                <a:latin typeface="Aptos"/>
                <a:cs typeface="Tajawal"/>
              </a:rPr>
              <a:t> </a:t>
            </a:r>
            <a:r>
              <a:rPr lang="ar-JO" sz="1600" err="1">
                <a:solidFill>
                  <a:srgbClr val="333333"/>
                </a:solidFill>
                <a:latin typeface="Aptos"/>
                <a:cs typeface="Tajawal"/>
              </a:rPr>
              <a:t>الناشئة</a:t>
            </a:r>
            <a:r>
              <a:rPr lang="ar-JO" sz="1600">
                <a:solidFill>
                  <a:srgbClr val="333333"/>
                </a:solidFill>
                <a:latin typeface="Aptos"/>
                <a:cs typeface="Tajawal"/>
              </a:rPr>
              <a:t>.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60794E-8AFE-6EEC-6584-DBED608F902B}"/>
              </a:ext>
            </a:extLst>
          </p:cNvPr>
          <p:cNvSpPr txBox="1"/>
          <p:nvPr/>
        </p:nvSpPr>
        <p:spPr>
          <a:xfrm>
            <a:off x="1462617" y="3281882"/>
            <a:ext cx="9443403" cy="338554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r" rtl="1"/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التعرف إلى </a:t>
            </a:r>
            <a:r>
              <a:rPr lang="ar-JO" sz="1600" err="1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فوائد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 </a:t>
            </a:r>
            <a:r>
              <a:rPr lang="ar-JO" sz="1600" err="1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التقنيات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 </a:t>
            </a:r>
            <a:r>
              <a:rPr lang="ar-JO" sz="1600" err="1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الرقميّة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001C78-4E68-3AF1-E512-3FD6D4FC1330}"/>
              </a:ext>
            </a:extLst>
          </p:cNvPr>
          <p:cNvSpPr txBox="1"/>
          <p:nvPr/>
        </p:nvSpPr>
        <p:spPr>
          <a:xfrm>
            <a:off x="1462617" y="4085727"/>
            <a:ext cx="9443403" cy="338554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r" rtl="1"/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اكتشاف عيوب </a:t>
            </a:r>
            <a:r>
              <a:rPr lang="ar-JO" sz="1600" err="1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التقنية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 </a:t>
            </a:r>
            <a:r>
              <a:rPr lang="ar-JO" sz="1600" err="1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الرقميّة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E4BD1-B5EC-7CCB-A2B5-FFFBFE077463}"/>
              </a:ext>
            </a:extLst>
          </p:cNvPr>
          <p:cNvSpPr txBox="1"/>
          <p:nvPr/>
        </p:nvSpPr>
        <p:spPr>
          <a:xfrm>
            <a:off x="6050617" y="1888454"/>
            <a:ext cx="5591977" cy="369332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r" rtl="1"/>
            <a:r>
              <a:rPr lang="ar-JO" err="1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يتوقع</a:t>
            </a:r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 </a:t>
            </a:r>
            <a:r>
              <a:rPr lang="ar-JO" err="1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منك</a:t>
            </a:r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 </a:t>
            </a:r>
            <a:r>
              <a:rPr lang="ar-JO" err="1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في</a:t>
            </a:r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 </a:t>
            </a:r>
            <a:r>
              <a:rPr lang="ar-JO" err="1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نهاية</a:t>
            </a:r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 </a:t>
            </a:r>
            <a:r>
              <a:rPr lang="ar-JO" err="1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هذه</a:t>
            </a:r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 </a:t>
            </a:r>
            <a:r>
              <a:rPr lang="ar-JO" err="1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المحاضرة</a:t>
            </a:r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 أن تكون قادرًا على 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204F5B-B531-373D-B91D-4429213724BD}"/>
              </a:ext>
            </a:extLst>
          </p:cNvPr>
          <p:cNvSpPr txBox="1"/>
          <p:nvPr/>
        </p:nvSpPr>
        <p:spPr>
          <a:xfrm>
            <a:off x="920559" y="6384932"/>
            <a:ext cx="32709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>
                <a:solidFill>
                  <a:srgbClr val="2D588C"/>
                </a:solidFill>
                <a:latin typeface="Tajawal ExtraBold" panose="00000800000000000000" pitchFamily="2" charset="-78"/>
                <a:cs typeface="Tajawal ExtraBold" panose="00000800000000000000" pitchFamily="2" charset="-78"/>
              </a:rPr>
              <a:t>2</a:t>
            </a:r>
            <a:endParaRPr lang="ar-JO" sz="2000">
              <a:solidFill>
                <a:srgbClr val="2D588C"/>
              </a:solidFill>
              <a:latin typeface="Tajawal ExtraBold" panose="00000800000000000000" pitchFamily="2" charset="-78"/>
              <a:cs typeface="Tajawal ExtraBold" panose="00000800000000000000" pitchFamily="2" charset="-78"/>
            </a:endParaRPr>
          </a:p>
        </p:txBody>
      </p:sp>
      <p:pic>
        <p:nvPicPr>
          <p:cNvPr id="2" name="Graphic 31">
            <a:extLst>
              <a:ext uri="{FF2B5EF4-FFF2-40B4-BE49-F238E27FC236}">
                <a16:creationId xmlns:a16="http://schemas.microsoft.com/office/drawing/2014/main" id="{ACBEA227-2146-0821-C985-54752D931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596097" y="4763843"/>
            <a:ext cx="11029824" cy="600002"/>
          </a:xfrm>
          <a:prstGeom prst="rect">
            <a:avLst/>
          </a:prstGeom>
        </p:spPr>
      </p:pic>
      <p:pic>
        <p:nvPicPr>
          <p:cNvPr id="3" name="Graphic 40">
            <a:extLst>
              <a:ext uri="{FF2B5EF4-FFF2-40B4-BE49-F238E27FC236}">
                <a16:creationId xmlns:a16="http://schemas.microsoft.com/office/drawing/2014/main" id="{562E88EA-5CBC-A9E1-DC7E-26380C797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906020" y="4763843"/>
            <a:ext cx="703228" cy="6000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1DDEFA-D851-7480-099D-56D22C7C4EFB}"/>
              </a:ext>
            </a:extLst>
          </p:cNvPr>
          <p:cNvSpPr txBox="1"/>
          <p:nvPr/>
        </p:nvSpPr>
        <p:spPr>
          <a:xfrm>
            <a:off x="1445944" y="4891972"/>
            <a:ext cx="9443403" cy="338554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r" rtl="1"/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فهم تأثير </a:t>
            </a:r>
            <a:r>
              <a:rPr lang="ar-JO" sz="1600" err="1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التقنية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 </a:t>
            </a:r>
            <a:r>
              <a:rPr lang="ar-JO" sz="1600" err="1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الرقميّة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 </a:t>
            </a:r>
            <a:r>
              <a:rPr lang="ar-JO" sz="1600" err="1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على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 </a:t>
            </a:r>
            <a:r>
              <a:rPr lang="ar-JO" sz="1600" err="1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الحياة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 </a:t>
            </a:r>
            <a:r>
              <a:rPr lang="ar-JO" sz="1600" err="1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اليوميّة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E94933-8FE4-7A76-6D89-69AB1E809AD9}"/>
              </a:ext>
            </a:extLst>
          </p:cNvPr>
          <p:cNvSpPr txBox="1"/>
          <p:nvPr/>
        </p:nvSpPr>
        <p:spPr>
          <a:xfrm>
            <a:off x="3198346" y="114300"/>
            <a:ext cx="5795308" cy="369332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ctr" rtl="1"/>
            <a:r>
              <a:rPr lang="ar-JO">
                <a:solidFill>
                  <a:srgbClr val="333333"/>
                </a:solidFill>
                <a:latin typeface="Tajawal ExtraBold" panose="00000800000000000000" pitchFamily="2" charset="-78"/>
                <a:cs typeface="Tajawal ExtraBold"/>
              </a:rPr>
              <a:t>المحاضرة الأولى: المهارات الرقميّة: المشهد التحوليّ</a:t>
            </a: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6F0F6648-939A-7FFB-60A5-855FE766C6CE}"/>
              </a:ext>
            </a:extLst>
          </p:cNvPr>
          <p:cNvSpPr/>
          <p:nvPr/>
        </p:nvSpPr>
        <p:spPr>
          <a:xfrm>
            <a:off x="10347158" y="26089"/>
            <a:ext cx="1844842" cy="1588168"/>
          </a:xfrm>
          <a:prstGeom prst="cloud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JO">
                <a:solidFill>
                  <a:schemeClr val="tx1"/>
                </a:solidFill>
              </a:rPr>
              <a:t>يوجد اقتراح أسفل الشريحة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6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E6AC744-B415-899D-0E79-8CAF8A4AC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108" y="1968500"/>
            <a:ext cx="3577558" cy="3213100"/>
          </a:xfrm>
          <a:prstGeom prst="rect">
            <a:avLst/>
          </a:prstGeom>
        </p:spPr>
      </p:pic>
      <p:pic>
        <p:nvPicPr>
          <p:cNvPr id="2" name="Graphic 25">
            <a:extLst>
              <a:ext uri="{FF2B5EF4-FFF2-40B4-BE49-F238E27FC236}">
                <a16:creationId xmlns:a16="http://schemas.microsoft.com/office/drawing/2014/main" id="{6CF59D4F-928B-017B-D6A7-44E4995D26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90969" y="898751"/>
            <a:ext cx="2610062" cy="6950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A90115-20C9-0BBF-8218-9989488DE3E3}"/>
              </a:ext>
            </a:extLst>
          </p:cNvPr>
          <p:cNvSpPr txBox="1"/>
          <p:nvPr/>
        </p:nvSpPr>
        <p:spPr>
          <a:xfrm>
            <a:off x="4947367" y="1035917"/>
            <a:ext cx="2297266" cy="369332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ctr" rtl="1"/>
            <a:r>
              <a:rPr lang="ar-JO">
                <a:solidFill>
                  <a:srgbClr val="333333"/>
                </a:solidFill>
                <a:latin typeface="Tajawal ExtraBold" panose="00000800000000000000" pitchFamily="2" charset="-78"/>
                <a:cs typeface="Tajawal ExtraBold"/>
              </a:rPr>
              <a:t>المقدّمة</a:t>
            </a:r>
            <a:endParaRPr lang="ar-JO">
              <a:solidFill>
                <a:srgbClr val="333333"/>
              </a:solidFill>
              <a:latin typeface="Tajawal ExtraBold" panose="00000800000000000000" pitchFamily="2" charset="-78"/>
              <a:cs typeface="Tajawal ExtraBold" panose="00000800000000000000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ACA736-1FEA-51AE-3DF8-A5C837A9DB21}"/>
              </a:ext>
            </a:extLst>
          </p:cNvPr>
          <p:cNvSpPr txBox="1"/>
          <p:nvPr/>
        </p:nvSpPr>
        <p:spPr>
          <a:xfrm>
            <a:off x="3198346" y="114300"/>
            <a:ext cx="5795308" cy="369332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ctr" rtl="1"/>
            <a:r>
              <a:rPr lang="ar-JO">
                <a:solidFill>
                  <a:srgbClr val="333333"/>
                </a:solidFill>
                <a:latin typeface="Tajawal ExtraBold" panose="00000800000000000000" pitchFamily="2" charset="-78"/>
                <a:cs typeface="Tajawal ExtraBold"/>
              </a:rPr>
              <a:t>المحاضرة الأولى: المهارات الرقميّة: المشهد التحوليّ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538F66-E601-8B42-2DBD-DDD94C4DFC89}"/>
              </a:ext>
            </a:extLst>
          </p:cNvPr>
          <p:cNvSpPr txBox="1"/>
          <p:nvPr/>
        </p:nvSpPr>
        <p:spPr>
          <a:xfrm>
            <a:off x="920559" y="6384932"/>
            <a:ext cx="32709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JO" sz="2000">
                <a:solidFill>
                  <a:srgbClr val="2D588C"/>
                </a:solidFill>
                <a:latin typeface="Tajawal ExtraBold" panose="00000800000000000000" pitchFamily="2" charset="-78"/>
                <a:cs typeface="Tajawal ExtraBold" panose="00000800000000000000" pitchFamily="2" charset="-78"/>
              </a:rPr>
              <a:t>3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0DE1D4D-BC18-80D1-521C-B90B4716F9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6251046" y="2616564"/>
            <a:ext cx="4712737" cy="2005029"/>
          </a:xfrm>
          <a:prstGeom prst="rect">
            <a:avLst/>
          </a:prstGeom>
        </p:spPr>
      </p:pic>
      <p:pic>
        <p:nvPicPr>
          <p:cNvPr id="7" name="Graphic 16">
            <a:extLst>
              <a:ext uri="{FF2B5EF4-FFF2-40B4-BE49-F238E27FC236}">
                <a16:creationId xmlns:a16="http://schemas.microsoft.com/office/drawing/2014/main" id="{AF6B27D4-C345-E767-60DA-1A721500F8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477396" y="2595909"/>
            <a:ext cx="493940" cy="446899"/>
          </a:xfrm>
          <a:prstGeom prst="rect">
            <a:avLst/>
          </a:prstGeom>
        </p:spPr>
      </p:pic>
      <p:pic>
        <p:nvPicPr>
          <p:cNvPr id="8" name="Graphic 17">
            <a:extLst>
              <a:ext uri="{FF2B5EF4-FFF2-40B4-BE49-F238E27FC236}">
                <a16:creationId xmlns:a16="http://schemas.microsoft.com/office/drawing/2014/main" id="{BDC0CDC8-DAB6-24C7-AAA3-42167DB9BD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228257" y="4177615"/>
            <a:ext cx="499476" cy="4439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CEB35-A6CC-5253-B465-E2B15DC28516}"/>
              </a:ext>
            </a:extLst>
          </p:cNvPr>
          <p:cNvSpPr txBox="1"/>
          <p:nvPr/>
        </p:nvSpPr>
        <p:spPr>
          <a:xfrm flipH="1">
            <a:off x="6387548" y="2787977"/>
            <a:ext cx="4576235" cy="1323439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just" rtl="1"/>
            <a:r>
              <a:rPr lang="ar-JO" sz="1600" err="1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في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 </a:t>
            </a:r>
            <a:r>
              <a:rPr lang="ar-JO" sz="1600" err="1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عصرنا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 </a:t>
            </a:r>
            <a:r>
              <a:rPr lang="ar-JO" sz="1600" err="1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الحالي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، </a:t>
            </a:r>
            <a:r>
              <a:rPr lang="ar-JO" sz="1600" err="1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أصبحت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 </a:t>
            </a:r>
            <a:r>
              <a:rPr lang="ar-JO" sz="1600" err="1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التقنية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 </a:t>
            </a:r>
            <a:r>
              <a:rPr lang="ar-JO" sz="1600" err="1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الرقميّة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 </a:t>
            </a:r>
            <a:r>
              <a:rPr lang="ar-JO" sz="1600" err="1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جزءًا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 </a:t>
            </a:r>
            <a:r>
              <a:rPr lang="ar-JO" sz="1600" err="1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لا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 </a:t>
            </a:r>
            <a:r>
              <a:rPr lang="ar-JO" sz="1600" err="1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يتجزأ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 </a:t>
            </a:r>
            <a:r>
              <a:rPr lang="ar-JO" sz="1600" err="1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من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 </a:t>
            </a:r>
            <a:r>
              <a:rPr lang="ar-JO" sz="1600" err="1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حياتنا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 </a:t>
            </a:r>
            <a:r>
              <a:rPr lang="ar-JO" sz="1600" err="1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اليوميّة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، </a:t>
            </a:r>
            <a:r>
              <a:rPr lang="ar-JO" sz="1600" err="1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حيث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 </a:t>
            </a:r>
            <a:r>
              <a:rPr lang="ar-JO" sz="1600" err="1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تلعب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 </a:t>
            </a:r>
            <a:r>
              <a:rPr lang="ar-JO" sz="1600" err="1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دورًا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 </a:t>
            </a:r>
            <a:r>
              <a:rPr lang="ar-JO" sz="1600" err="1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كبيرًا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 </a:t>
            </a:r>
            <a:r>
              <a:rPr lang="ar-JO" sz="1600" err="1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في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 </a:t>
            </a:r>
            <a:r>
              <a:rPr lang="ar-JO" sz="1600" err="1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تطوير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 </a:t>
            </a:r>
            <a:r>
              <a:rPr lang="ar-JO" sz="1600" err="1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طرق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 </a:t>
            </a:r>
            <a:r>
              <a:rPr lang="ar-JO" sz="1600" err="1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العمل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 </a:t>
            </a:r>
            <a:r>
              <a:rPr lang="ar-JO" sz="1600" err="1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والتواصل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 </a:t>
            </a:r>
            <a:r>
              <a:rPr lang="ar-JO" sz="1600" err="1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والتعلّم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. </a:t>
            </a:r>
            <a:r>
              <a:rPr lang="ar-JO" sz="1600" err="1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نتناول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 </a:t>
            </a:r>
            <a:r>
              <a:rPr lang="ar-JO" sz="1600" err="1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في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 </a:t>
            </a:r>
            <a:r>
              <a:rPr lang="ar-JO" sz="1600" err="1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هذه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 </a:t>
            </a:r>
            <a:r>
              <a:rPr lang="ar-JO" sz="1600" err="1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المحاضرة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 </a:t>
            </a:r>
            <a:r>
              <a:rPr lang="ar-JO" sz="1600" err="1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المفاهيم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 </a:t>
            </a:r>
            <a:r>
              <a:rPr lang="ar-JO" sz="1600" err="1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الأساسيّة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 </a:t>
            </a:r>
            <a:r>
              <a:rPr lang="ar-JO" sz="1600" err="1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للتقنيات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 </a:t>
            </a:r>
            <a:r>
              <a:rPr lang="ar-JO" sz="1600" err="1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الناشئة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، </a:t>
            </a:r>
            <a:r>
              <a:rPr lang="ar-JO" sz="1600" err="1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ونتعرف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 </a:t>
            </a:r>
            <a:r>
              <a:rPr lang="ar-JO" sz="1600" err="1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إلى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 </a:t>
            </a:r>
            <a:r>
              <a:rPr lang="ar-JO" sz="1600" err="1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أهم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 </a:t>
            </a:r>
            <a:r>
              <a:rPr lang="ar-JO" sz="1600" err="1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الفوائد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 </a:t>
            </a:r>
            <a:r>
              <a:rPr lang="ar-JO" sz="1600" err="1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والتحدّيات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 </a:t>
            </a:r>
            <a:r>
              <a:rPr lang="ar-JO" sz="1600" err="1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التي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 </a:t>
            </a:r>
            <a:r>
              <a:rPr lang="ar-JO" sz="1600" err="1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تصاحبها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، </a:t>
            </a:r>
            <a:r>
              <a:rPr lang="ar-JO" sz="1600" err="1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بالإضافة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 </a:t>
            </a:r>
            <a:r>
              <a:rPr lang="ar-JO" sz="1600" err="1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إلى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 </a:t>
            </a:r>
            <a:r>
              <a:rPr lang="ar-JO" sz="1600" err="1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تأثيرها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 </a:t>
            </a:r>
            <a:r>
              <a:rPr lang="ar-JO" sz="1600" err="1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على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 </a:t>
            </a:r>
            <a:r>
              <a:rPr lang="ar-JO" sz="1600" err="1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مختلف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 </a:t>
            </a:r>
            <a:r>
              <a:rPr lang="ar-JO" sz="1600" err="1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جوانب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 </a:t>
            </a:r>
            <a:r>
              <a:rPr lang="ar-JO" sz="1600" err="1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الحياة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.</a:t>
            </a:r>
            <a:endParaRPr lang="en-US"/>
          </a:p>
        </p:txBody>
      </p:sp>
      <p:pic>
        <p:nvPicPr>
          <p:cNvPr id="12" name="Picture 11" descr="A black square with blue border&#10;&#10;AI-generated content may be incorrect.">
            <a:extLst>
              <a:ext uri="{FF2B5EF4-FFF2-40B4-BE49-F238E27FC236}">
                <a16:creationId xmlns:a16="http://schemas.microsoft.com/office/drawing/2014/main" id="{1A10E1B1-3171-1400-E92E-63A147C856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14786" y="2356689"/>
            <a:ext cx="3577556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362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7E821-3BA8-649F-4B1F-18851AD6A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6220F2-96D8-5E66-0D82-569B0F9E3BC4}"/>
              </a:ext>
            </a:extLst>
          </p:cNvPr>
          <p:cNvSpPr txBox="1"/>
          <p:nvPr/>
        </p:nvSpPr>
        <p:spPr>
          <a:xfrm>
            <a:off x="3198346" y="114300"/>
            <a:ext cx="5795308" cy="369332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ctr" rtl="1"/>
            <a:r>
              <a:rPr lang="ar-JO">
                <a:solidFill>
                  <a:srgbClr val="333333"/>
                </a:solidFill>
                <a:latin typeface="Tajawal ExtraBold" panose="00000800000000000000" pitchFamily="2" charset="-78"/>
                <a:cs typeface="Tajawal ExtraBold"/>
              </a:rPr>
              <a:t>المحاضرة الأولى: المهارات الرقميّة: المشهد التحوليّ</a:t>
            </a:r>
          </a:p>
        </p:txBody>
      </p:sp>
      <p:pic>
        <p:nvPicPr>
          <p:cNvPr id="4" name="Graphic 25">
            <a:extLst>
              <a:ext uri="{FF2B5EF4-FFF2-40B4-BE49-F238E27FC236}">
                <a16:creationId xmlns:a16="http://schemas.microsoft.com/office/drawing/2014/main" id="{6A691DFD-3C86-0952-E7B2-72366F51C6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5132" y="911786"/>
            <a:ext cx="2981735" cy="6950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E63A8B-1B0A-5056-2CCF-C3164DC29FE6}"/>
              </a:ext>
            </a:extLst>
          </p:cNvPr>
          <p:cNvSpPr txBox="1"/>
          <p:nvPr/>
        </p:nvSpPr>
        <p:spPr>
          <a:xfrm>
            <a:off x="920559" y="6384932"/>
            <a:ext cx="32709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JO" sz="2000">
                <a:solidFill>
                  <a:srgbClr val="2D588C"/>
                </a:solidFill>
                <a:latin typeface="Tajawal ExtraBold" panose="00000800000000000000" pitchFamily="2" charset="-78"/>
                <a:cs typeface="Tajawal ExtraBold" panose="00000800000000000000" pitchFamily="2" charset="-78"/>
              </a:rPr>
              <a:t>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7CCE72-03F0-C685-ACC3-912C694DF3DD}"/>
              </a:ext>
            </a:extLst>
          </p:cNvPr>
          <p:cNvSpPr txBox="1"/>
          <p:nvPr/>
        </p:nvSpPr>
        <p:spPr>
          <a:xfrm>
            <a:off x="4605132" y="1006961"/>
            <a:ext cx="2981735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ar-JO" sz="2000">
                <a:solidFill>
                  <a:srgbClr val="333333"/>
                </a:solidFill>
                <a:latin typeface="Tajawal ExtraBold" panose="00000800000000000000" pitchFamily="2" charset="-78"/>
                <a:cs typeface="Tajawal ExtraBold" panose="00000800000000000000" pitchFamily="2" charset="-78"/>
              </a:rPr>
              <a:t>مفهوم التقنية الناشئة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58F441-CEBC-9DA8-4A4D-51F9A3B3877A}"/>
              </a:ext>
            </a:extLst>
          </p:cNvPr>
          <p:cNvSpPr txBox="1"/>
          <p:nvPr/>
        </p:nvSpPr>
        <p:spPr>
          <a:xfrm flipH="1">
            <a:off x="7675818" y="1836174"/>
            <a:ext cx="330015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ar-JO">
                <a:solidFill>
                  <a:srgbClr val="2D588C"/>
                </a:solidFill>
                <a:latin typeface="Tajawal Medium" panose="00000600000000000000" pitchFamily="2" charset="-78"/>
                <a:cs typeface="Tajawal Medium" panose="00000600000000000000" pitchFamily="2" charset="-78"/>
              </a:rPr>
              <a:t>ما هي التقنية الناشئة؟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4715E71-EAC7-4445-94E5-268F7DB1C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263238" y="2459020"/>
            <a:ext cx="4712737" cy="2005029"/>
          </a:xfrm>
          <a:prstGeom prst="rect">
            <a:avLst/>
          </a:prstGeom>
        </p:spPr>
      </p:pic>
      <p:pic>
        <p:nvPicPr>
          <p:cNvPr id="13" name="Graphic 16">
            <a:extLst>
              <a:ext uri="{FF2B5EF4-FFF2-40B4-BE49-F238E27FC236}">
                <a16:creationId xmlns:a16="http://schemas.microsoft.com/office/drawing/2014/main" id="{196AA0F8-145B-F17E-50FD-1F51BB1C4C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489588" y="2438365"/>
            <a:ext cx="493940" cy="446899"/>
          </a:xfrm>
          <a:prstGeom prst="rect">
            <a:avLst/>
          </a:prstGeom>
        </p:spPr>
      </p:pic>
      <p:pic>
        <p:nvPicPr>
          <p:cNvPr id="20" name="Graphic 17">
            <a:extLst>
              <a:ext uri="{FF2B5EF4-FFF2-40B4-BE49-F238E27FC236}">
                <a16:creationId xmlns:a16="http://schemas.microsoft.com/office/drawing/2014/main" id="{91C23834-9AFE-9ABD-F06D-BA504C9729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240449" y="4020071"/>
            <a:ext cx="499476" cy="44397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EC2E677-D282-A830-AE27-7B7362CE0342}"/>
              </a:ext>
            </a:extLst>
          </p:cNvPr>
          <p:cNvSpPr txBox="1"/>
          <p:nvPr/>
        </p:nvSpPr>
        <p:spPr>
          <a:xfrm flipH="1">
            <a:off x="6399740" y="3046035"/>
            <a:ext cx="4576235" cy="584775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justLow" rtl="1"/>
            <a:r>
              <a:rPr lang="ar-JO" sz="1600" b="1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التقنيات الناشئة: 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هي تقنيات في مراحلها التنموية المبكرة، ولديها القدرة على إحداث تحوُّل جذري في الأنظمة التقليديّة.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ECF976-1D74-1878-7DB5-2D119B8227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43" y="2359946"/>
            <a:ext cx="4317761" cy="238350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1D30D27-355D-88BD-79F9-D61DCE06ED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6986" y="2346035"/>
            <a:ext cx="4428468" cy="240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903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6B246B-4E96-6C4B-943A-F07EC74D685A}"/>
              </a:ext>
            </a:extLst>
          </p:cNvPr>
          <p:cNvSpPr txBox="1"/>
          <p:nvPr/>
        </p:nvSpPr>
        <p:spPr>
          <a:xfrm>
            <a:off x="1061156" y="1785555"/>
            <a:ext cx="10069688" cy="707886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ctr" rtl="1"/>
            <a:r>
              <a:rPr lang="ar-JO" sz="2000">
                <a:solidFill>
                  <a:srgbClr val="2E6CEC"/>
                </a:solidFill>
                <a:latin typeface="Tajawal Medium"/>
                <a:cs typeface="Tajawal Medium"/>
              </a:rPr>
              <a:t>أيٌّ من العبارات الآتية تُعبّر بدقة عن السبب الذي يجعل التقنية الناشئة قادرة على إحداث تحوّل جذريّ في الأنظمة التقليديّة؟</a:t>
            </a:r>
          </a:p>
        </p:txBody>
      </p:sp>
      <p:pic>
        <p:nvPicPr>
          <p:cNvPr id="3" name="Graphic 25">
            <a:extLst>
              <a:ext uri="{FF2B5EF4-FFF2-40B4-BE49-F238E27FC236}">
                <a16:creationId xmlns:a16="http://schemas.microsoft.com/office/drawing/2014/main" id="{CBF09E7E-AB42-E6C1-DABC-71170B570EF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68978" y="2745341"/>
            <a:ext cx="6649155" cy="6950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CCA923-47E5-E37E-4BA9-B697CF37C2A9}"/>
              </a:ext>
            </a:extLst>
          </p:cNvPr>
          <p:cNvSpPr txBox="1"/>
          <p:nvPr/>
        </p:nvSpPr>
        <p:spPr>
          <a:xfrm>
            <a:off x="3196206" y="2870469"/>
            <a:ext cx="6194699" cy="369332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ctr" rtl="1"/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لأنها تستخدم أجهزة حديثة ومتطورة.</a:t>
            </a:r>
            <a:endParaRPr lang="ar-JO">
              <a:solidFill>
                <a:srgbClr val="333333"/>
              </a:solidFill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5" name="Graphic 25">
            <a:extLst>
              <a:ext uri="{FF2B5EF4-FFF2-40B4-BE49-F238E27FC236}">
                <a16:creationId xmlns:a16="http://schemas.microsoft.com/office/drawing/2014/main" id="{9ADD081C-8328-6DC7-1349-A84F32B9B21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68978" y="3565568"/>
            <a:ext cx="6649155" cy="6950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E78D27-5986-177B-6B7F-C5BC4F6E050B}"/>
              </a:ext>
            </a:extLst>
          </p:cNvPr>
          <p:cNvSpPr txBox="1"/>
          <p:nvPr/>
        </p:nvSpPr>
        <p:spPr>
          <a:xfrm>
            <a:off x="3196206" y="3690696"/>
            <a:ext cx="6194698" cy="369332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ctr" rtl="1"/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لأنها تقدّم طرقًا جديدة تؤثر في العمليات والنماذج القائمة.</a:t>
            </a:r>
          </a:p>
        </p:txBody>
      </p:sp>
      <p:pic>
        <p:nvPicPr>
          <p:cNvPr id="7" name="Graphic 25">
            <a:extLst>
              <a:ext uri="{FF2B5EF4-FFF2-40B4-BE49-F238E27FC236}">
                <a16:creationId xmlns:a16="http://schemas.microsoft.com/office/drawing/2014/main" id="{FB001BB4-62B1-F4BE-2BD4-ACC45B4E72C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68978" y="4390787"/>
            <a:ext cx="6649155" cy="6950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CE514F-78A7-BF3A-AB15-FF0B49223DC3}"/>
              </a:ext>
            </a:extLst>
          </p:cNvPr>
          <p:cNvSpPr txBox="1"/>
          <p:nvPr/>
        </p:nvSpPr>
        <p:spPr>
          <a:xfrm>
            <a:off x="3196206" y="4515915"/>
            <a:ext cx="6194699" cy="369332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ctr" rtl="1"/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لأنها تقنيات مرتبطة بالإنترنت والاتصالات.</a:t>
            </a:r>
            <a:endParaRPr lang="ar-JO">
              <a:solidFill>
                <a:srgbClr val="333333"/>
              </a:solidFill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9" name="Graphic 25">
            <a:extLst>
              <a:ext uri="{FF2B5EF4-FFF2-40B4-BE49-F238E27FC236}">
                <a16:creationId xmlns:a16="http://schemas.microsoft.com/office/drawing/2014/main" id="{DB876F24-1D99-FD76-1065-57D2E517324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68977" y="5211014"/>
            <a:ext cx="6649156" cy="6950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046984-C14E-8A42-C711-8206E394C41D}"/>
              </a:ext>
            </a:extLst>
          </p:cNvPr>
          <p:cNvSpPr txBox="1"/>
          <p:nvPr/>
        </p:nvSpPr>
        <p:spPr>
          <a:xfrm>
            <a:off x="3196206" y="5336142"/>
            <a:ext cx="6194699" cy="369332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ctr" rtl="1"/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لأنها ترتكز على استخدام البيانات الكبيرة والتحليلات المعقدة.</a:t>
            </a:r>
            <a:endParaRPr lang="ar-JO">
              <a:solidFill>
                <a:srgbClr val="333333"/>
              </a:solidFill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11" name="Graphic 25">
            <a:extLst>
              <a:ext uri="{FF2B5EF4-FFF2-40B4-BE49-F238E27FC236}">
                <a16:creationId xmlns:a16="http://schemas.microsoft.com/office/drawing/2014/main" id="{0F8E1D64-2887-20C5-993A-F38B87647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84635" y="860142"/>
            <a:ext cx="4422731" cy="6950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BB5D2-FDA7-1656-5712-C3192BEEA837}"/>
              </a:ext>
            </a:extLst>
          </p:cNvPr>
          <p:cNvSpPr txBox="1"/>
          <p:nvPr/>
        </p:nvSpPr>
        <p:spPr>
          <a:xfrm>
            <a:off x="3818244" y="977750"/>
            <a:ext cx="455551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ar-JO" sz="2000">
                <a:solidFill>
                  <a:srgbClr val="333333"/>
                </a:solidFill>
                <a:latin typeface="Tajawal ExtraBold" panose="00000800000000000000" pitchFamily="2" charset="-78"/>
                <a:cs typeface="Tajawal ExtraBold" panose="00000800000000000000" pitchFamily="2" charset="-78"/>
              </a:rPr>
              <a:t>نشاط 1.1 (تعريف التقنية الناشئة)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83D1A8-BE10-2CC4-F631-F79884175B61}"/>
              </a:ext>
            </a:extLst>
          </p:cNvPr>
          <p:cNvSpPr txBox="1"/>
          <p:nvPr/>
        </p:nvSpPr>
        <p:spPr>
          <a:xfrm>
            <a:off x="920559" y="6384932"/>
            <a:ext cx="32709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JO" sz="2000">
                <a:solidFill>
                  <a:srgbClr val="2D588C"/>
                </a:solidFill>
                <a:latin typeface="Tajawal ExtraBold" panose="00000800000000000000" pitchFamily="2" charset="-78"/>
                <a:cs typeface="Tajawal ExtraBold" panose="00000800000000000000" pitchFamily="2" charset="-78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2DA639-2AEC-5661-C896-64323C783AE7}"/>
              </a:ext>
            </a:extLst>
          </p:cNvPr>
          <p:cNvSpPr txBox="1"/>
          <p:nvPr/>
        </p:nvSpPr>
        <p:spPr>
          <a:xfrm>
            <a:off x="3198346" y="114300"/>
            <a:ext cx="5795308" cy="369332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ctr" rtl="1"/>
            <a:r>
              <a:rPr lang="ar-JO">
                <a:solidFill>
                  <a:srgbClr val="333333"/>
                </a:solidFill>
                <a:latin typeface="Tajawal ExtraBold" panose="00000800000000000000" pitchFamily="2" charset="-78"/>
                <a:cs typeface="Tajawal ExtraBold"/>
              </a:rPr>
              <a:t>المحاضرة الأولى: المهارات الرقميّة: المشهد التحوليّ</a:t>
            </a:r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FC59CBD4-3FE8-522A-368F-DAF40C02C743}"/>
              </a:ext>
            </a:extLst>
          </p:cNvPr>
          <p:cNvSpPr/>
          <p:nvPr/>
        </p:nvSpPr>
        <p:spPr>
          <a:xfrm>
            <a:off x="10347158" y="183666"/>
            <a:ext cx="1844842" cy="1588168"/>
          </a:xfrm>
          <a:prstGeom prst="cloud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JO">
                <a:solidFill>
                  <a:schemeClr val="tx1"/>
                </a:solidFill>
              </a:rPr>
              <a:t>يوجد وصف أسفل الشريحة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268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1C999F-2833-19B2-4B8E-B645408299BA}"/>
              </a:ext>
            </a:extLst>
          </p:cNvPr>
          <p:cNvSpPr txBox="1"/>
          <p:nvPr/>
        </p:nvSpPr>
        <p:spPr>
          <a:xfrm>
            <a:off x="920559" y="6384932"/>
            <a:ext cx="32709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JO" sz="2000">
                <a:solidFill>
                  <a:srgbClr val="2D588C"/>
                </a:solidFill>
                <a:latin typeface="Tajawal ExtraBold" panose="00000800000000000000" pitchFamily="2" charset="-78"/>
                <a:cs typeface="Tajawal ExtraBold" panose="00000800000000000000" pitchFamily="2" charset="-78"/>
              </a:rPr>
              <a:t>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36183E-4889-22FF-B5E3-6203269EA688}"/>
              </a:ext>
            </a:extLst>
          </p:cNvPr>
          <p:cNvSpPr txBox="1"/>
          <p:nvPr/>
        </p:nvSpPr>
        <p:spPr>
          <a:xfrm>
            <a:off x="3198346" y="114300"/>
            <a:ext cx="5795308" cy="369332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ctr" rtl="1"/>
            <a:r>
              <a:rPr lang="ar-JO">
                <a:solidFill>
                  <a:srgbClr val="333333"/>
                </a:solidFill>
                <a:latin typeface="Tajawal ExtraBold" panose="00000800000000000000" pitchFamily="2" charset="-78"/>
                <a:cs typeface="Tajawal ExtraBold"/>
              </a:rPr>
              <a:t>المحاضرة الأولى: المهارات الرقميّة: المشهد التحوليّ</a:t>
            </a:r>
          </a:p>
        </p:txBody>
      </p:sp>
      <p:pic>
        <p:nvPicPr>
          <p:cNvPr id="4" name="Graphic 25">
            <a:extLst>
              <a:ext uri="{FF2B5EF4-FFF2-40B4-BE49-F238E27FC236}">
                <a16:creationId xmlns:a16="http://schemas.microsoft.com/office/drawing/2014/main" id="{D90462F8-44A3-CA4F-8D55-75191A1D7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0019" y="859466"/>
            <a:ext cx="3431962" cy="6950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9FC44E-7956-61F3-1EE1-D7FD23ACA619}"/>
              </a:ext>
            </a:extLst>
          </p:cNvPr>
          <p:cNvSpPr txBox="1"/>
          <p:nvPr/>
        </p:nvSpPr>
        <p:spPr>
          <a:xfrm>
            <a:off x="4436166" y="1006960"/>
            <a:ext cx="3319667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ar-JO" sz="2000">
                <a:solidFill>
                  <a:srgbClr val="333333"/>
                </a:solidFill>
                <a:latin typeface="Tajawal ExtraBold" panose="00000800000000000000" pitchFamily="2" charset="-78"/>
                <a:cs typeface="Tajawal ExtraBold" panose="00000800000000000000" pitchFamily="2" charset="-78"/>
              </a:rPr>
              <a:t>أمثلة على التقنيات الناشئة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1749D6-241F-F7C3-A8E9-C6851EFC4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1538" y="2595307"/>
            <a:ext cx="2492769" cy="782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D4032B-782F-301C-8696-66121FFFA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615" y="2595307"/>
            <a:ext cx="2492769" cy="782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24C65C-4F94-7425-C23D-8A4E65770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265" y="2595307"/>
            <a:ext cx="2492769" cy="7821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7AB1D1-B094-A146-E636-4AFF58F5B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638" y="4324212"/>
            <a:ext cx="2492769" cy="7821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5708A9-FCAD-C047-2F5F-6087C47A5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593" y="4324212"/>
            <a:ext cx="2492769" cy="7821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7E9617-6BC7-6823-A036-AB83885B3CEA}"/>
              </a:ext>
            </a:extLst>
          </p:cNvPr>
          <p:cNvSpPr txBox="1"/>
          <p:nvPr/>
        </p:nvSpPr>
        <p:spPr>
          <a:xfrm>
            <a:off x="8781538" y="2802761"/>
            <a:ext cx="2457450" cy="338554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ctr" rtl="1"/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الذكاء الاصطناعيّ </a:t>
            </a:r>
            <a:r>
              <a:rPr lang="ar-SA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(</a:t>
            </a:r>
            <a:r>
              <a:rPr lang="en-US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AI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73E445-5750-D2DE-824E-70266B61859F}"/>
              </a:ext>
            </a:extLst>
          </p:cNvPr>
          <p:cNvSpPr txBox="1"/>
          <p:nvPr/>
        </p:nvSpPr>
        <p:spPr>
          <a:xfrm>
            <a:off x="4814296" y="2802761"/>
            <a:ext cx="245745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إنترنت الأشياء (</a:t>
            </a:r>
            <a:r>
              <a:rPr lang="en-US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IoT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A60574-8DE9-E36D-F1EA-09FA0BEB050A}"/>
              </a:ext>
            </a:extLst>
          </p:cNvPr>
          <p:cNvSpPr txBox="1"/>
          <p:nvPr/>
        </p:nvSpPr>
        <p:spPr>
          <a:xfrm>
            <a:off x="929924" y="2694004"/>
            <a:ext cx="2457450" cy="584775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ctr" rtl="1"/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الواقع الافتراضيّ (</a:t>
            </a:r>
            <a:r>
              <a:rPr lang="en-US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VR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) </a:t>
            </a:r>
          </a:p>
          <a:p>
            <a:pPr algn="ctr" rtl="1"/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والواقع المعزّز (</a:t>
            </a:r>
            <a:r>
              <a:rPr lang="en-US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AR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730EB-5050-DD4B-5708-00E703FBD11E}"/>
              </a:ext>
            </a:extLst>
          </p:cNvPr>
          <p:cNvSpPr txBox="1"/>
          <p:nvPr/>
        </p:nvSpPr>
        <p:spPr>
          <a:xfrm>
            <a:off x="6932297" y="4422909"/>
            <a:ext cx="2457450" cy="584775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ctr" rtl="1"/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الحوسبة السحابيّة</a:t>
            </a:r>
            <a:endParaRPr lang="ar-JO" sz="1600">
              <a:solidFill>
                <a:srgbClr val="333333"/>
              </a:solidFill>
              <a:latin typeface="Tajawal" panose="00000500000000000000" pitchFamily="2" charset="-78"/>
              <a:cs typeface="Tajawal" panose="00000500000000000000" pitchFamily="2" charset="-78"/>
            </a:endParaRPr>
          </a:p>
          <a:p>
            <a:pPr algn="ctr" rtl="1"/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(</a:t>
            </a:r>
            <a:r>
              <a:rPr lang="en-US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Cloud Computing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079598-6962-8758-42E2-B862F8B4DCBF}"/>
              </a:ext>
            </a:extLst>
          </p:cNvPr>
          <p:cNvSpPr txBox="1"/>
          <p:nvPr/>
        </p:nvSpPr>
        <p:spPr>
          <a:xfrm>
            <a:off x="2802253" y="4422909"/>
            <a:ext cx="245745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البيانات الضخمة</a:t>
            </a:r>
          </a:p>
          <a:p>
            <a:pPr algn="ctr" rtl="1"/>
            <a:r>
              <a:rPr lang="ar-SA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(</a:t>
            </a:r>
            <a:r>
              <a:rPr lang="en-US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Big Data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2BC070E-6909-D0D5-43A2-38E15CDD2D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6842" y1="16456" x2="27632" y2="16456"/>
                        <a14:foregroundMark x1="34211" y1="24051" x2="36842" y2="708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27957" y="3266402"/>
            <a:ext cx="724001" cy="752580"/>
          </a:xfrm>
          <a:prstGeom prst="rect">
            <a:avLst/>
          </a:prstGeom>
        </p:spPr>
      </p:pic>
      <p:sp>
        <p:nvSpPr>
          <p:cNvPr id="22" name="Cloud 21">
            <a:extLst>
              <a:ext uri="{FF2B5EF4-FFF2-40B4-BE49-F238E27FC236}">
                <a16:creationId xmlns:a16="http://schemas.microsoft.com/office/drawing/2014/main" id="{168501EA-055D-4479-A78C-E2F6A55B3B48}"/>
              </a:ext>
            </a:extLst>
          </p:cNvPr>
          <p:cNvSpPr/>
          <p:nvPr/>
        </p:nvSpPr>
        <p:spPr>
          <a:xfrm>
            <a:off x="10347158" y="26089"/>
            <a:ext cx="1844842" cy="1588168"/>
          </a:xfrm>
          <a:prstGeom prst="cloud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JO">
                <a:solidFill>
                  <a:schemeClr val="tx1"/>
                </a:solidFill>
              </a:rPr>
              <a:t>يوجد وصف أسفل الشريحة لشريحة متعددة التفرع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1E3621-B16B-E08E-78D2-62A406A36F2C}"/>
              </a:ext>
            </a:extLst>
          </p:cNvPr>
          <p:cNvSpPr txBox="1"/>
          <p:nvPr/>
        </p:nvSpPr>
        <p:spPr>
          <a:xfrm>
            <a:off x="716691" y="1712487"/>
            <a:ext cx="10758619" cy="400110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r" rtl="1"/>
            <a:r>
              <a:rPr lang="ar-JO" sz="2000">
                <a:solidFill>
                  <a:srgbClr val="2E6CEC"/>
                </a:solidFill>
                <a:highlight>
                  <a:srgbClr val="FFFF00"/>
                </a:highlight>
                <a:latin typeface="Tajawal Medium"/>
                <a:ea typeface="+mn-lt"/>
                <a:cs typeface="Arial"/>
              </a:rPr>
              <a:t>يوجد عدة أمثلة على التقنيات الناشئة، فيما يلي أبرزها، انقر على كل منها لاستعراض المزيد من المعلومات عنها:</a:t>
            </a:r>
            <a:endParaRPr lang="en-US">
              <a:cs typeface="Arial"/>
            </a:endParaRPr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5564C2F5-21F5-5A4D-A0C7-59AF95CE835B}"/>
              </a:ext>
            </a:extLst>
          </p:cNvPr>
          <p:cNvSpPr/>
          <p:nvPr/>
        </p:nvSpPr>
        <p:spPr>
          <a:xfrm>
            <a:off x="70860" y="-47240"/>
            <a:ext cx="2041071" cy="1768928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674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5">
            <a:extLst>
              <a:ext uri="{FF2B5EF4-FFF2-40B4-BE49-F238E27FC236}">
                <a16:creationId xmlns:a16="http://schemas.microsoft.com/office/drawing/2014/main" id="{FA8D7B65-76D0-AD7B-4735-7A6C76316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0019" y="859466"/>
            <a:ext cx="3431962" cy="69509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B039238-0D06-BE38-19BD-D8C5F15A6402}"/>
              </a:ext>
            </a:extLst>
          </p:cNvPr>
          <p:cNvSpPr txBox="1"/>
          <p:nvPr/>
        </p:nvSpPr>
        <p:spPr>
          <a:xfrm>
            <a:off x="4436166" y="1006960"/>
            <a:ext cx="3319667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ar-JO" sz="2000">
                <a:solidFill>
                  <a:srgbClr val="333333"/>
                </a:solidFill>
                <a:latin typeface="Tajawal ExtraBold" panose="00000800000000000000" pitchFamily="2" charset="-78"/>
                <a:cs typeface="Tajawal ExtraBold" panose="00000800000000000000" pitchFamily="2" charset="-78"/>
              </a:rPr>
              <a:t>أمثلة على التقنيات الناشئة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91D6F1-56E2-1A44-AD73-6156721CB6BC}"/>
              </a:ext>
            </a:extLst>
          </p:cNvPr>
          <p:cNvSpPr txBox="1"/>
          <p:nvPr/>
        </p:nvSpPr>
        <p:spPr>
          <a:xfrm>
            <a:off x="3198346" y="114300"/>
            <a:ext cx="579530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ar-JO">
                <a:solidFill>
                  <a:srgbClr val="333333"/>
                </a:solidFill>
                <a:latin typeface="Tajawal ExtraBold" panose="00000800000000000000" pitchFamily="2" charset="-78"/>
                <a:cs typeface="Tajawal ExtraBold" panose="00000800000000000000" pitchFamily="2" charset="-78"/>
              </a:rPr>
              <a:t>المحاضرة الأولى: المهارات الرقمية: المشهد التحولي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2AB46-E359-4179-7245-ABF0FA18D1BE}"/>
              </a:ext>
            </a:extLst>
          </p:cNvPr>
          <p:cNvSpPr txBox="1"/>
          <p:nvPr/>
        </p:nvSpPr>
        <p:spPr>
          <a:xfrm>
            <a:off x="920559" y="6384932"/>
            <a:ext cx="32709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JO" sz="2000">
                <a:solidFill>
                  <a:srgbClr val="2D588C"/>
                </a:solidFill>
                <a:latin typeface="Tajawal ExtraBold" panose="00000800000000000000" pitchFamily="2" charset="-78"/>
                <a:cs typeface="Tajawal ExtraBold" panose="00000800000000000000" pitchFamily="2" charset="-78"/>
              </a:rPr>
              <a:t>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D86821-D923-422B-B4EE-EB6CB5CF2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1538" y="2595307"/>
            <a:ext cx="2492769" cy="782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AEF6D9-365B-9ED4-8182-E51BF3E28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615" y="2595307"/>
            <a:ext cx="2492769" cy="782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46F655-C48E-7F96-46B6-AB0A41D10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265" y="2595307"/>
            <a:ext cx="2492769" cy="7821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306AB2-1DDA-FAD2-2FB4-5D888C2B0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638" y="4324212"/>
            <a:ext cx="2492769" cy="7821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B93E5F-9C35-1832-B317-A068CF0C0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593" y="4324212"/>
            <a:ext cx="2492769" cy="7821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06E665-6F30-B677-5DB9-CA4576719A0F}"/>
              </a:ext>
            </a:extLst>
          </p:cNvPr>
          <p:cNvSpPr txBox="1"/>
          <p:nvPr/>
        </p:nvSpPr>
        <p:spPr>
          <a:xfrm>
            <a:off x="8781538" y="2802761"/>
            <a:ext cx="245745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الذكاء الاصطناعي </a:t>
            </a:r>
            <a:r>
              <a:rPr lang="ar-SA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(</a:t>
            </a:r>
            <a:r>
              <a:rPr lang="en-US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AI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77A30-F598-11F5-AA4A-4CF181C2B7F2}"/>
              </a:ext>
            </a:extLst>
          </p:cNvPr>
          <p:cNvSpPr txBox="1"/>
          <p:nvPr/>
        </p:nvSpPr>
        <p:spPr>
          <a:xfrm>
            <a:off x="4814296" y="2802761"/>
            <a:ext cx="245745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إنترنت الأشياء (</a:t>
            </a:r>
            <a:r>
              <a:rPr lang="en-US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IoT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E33677-02D6-A7FD-3EEC-D42D197B4362}"/>
              </a:ext>
            </a:extLst>
          </p:cNvPr>
          <p:cNvSpPr txBox="1"/>
          <p:nvPr/>
        </p:nvSpPr>
        <p:spPr>
          <a:xfrm>
            <a:off x="929924" y="2694004"/>
            <a:ext cx="245745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الواقع الافتراضي (</a:t>
            </a:r>
            <a:r>
              <a:rPr lang="en-US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VR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) </a:t>
            </a:r>
          </a:p>
          <a:p>
            <a:pPr algn="ctr" rtl="1"/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والواقع المعزز (</a:t>
            </a:r>
            <a:r>
              <a:rPr lang="en-US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AR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A57F95-612B-84E8-1DF2-BDD730799BFD}"/>
              </a:ext>
            </a:extLst>
          </p:cNvPr>
          <p:cNvSpPr txBox="1"/>
          <p:nvPr/>
        </p:nvSpPr>
        <p:spPr>
          <a:xfrm>
            <a:off x="6932297" y="4422909"/>
            <a:ext cx="245745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الحوسبة السحابية</a:t>
            </a:r>
          </a:p>
          <a:p>
            <a:pPr algn="ctr" rtl="1"/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(</a:t>
            </a:r>
            <a:r>
              <a:rPr lang="en-US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Cloud Computing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62D8F9-6911-3F95-31B4-5C16D136E20E}"/>
              </a:ext>
            </a:extLst>
          </p:cNvPr>
          <p:cNvSpPr txBox="1"/>
          <p:nvPr/>
        </p:nvSpPr>
        <p:spPr>
          <a:xfrm>
            <a:off x="2802253" y="4422909"/>
            <a:ext cx="245745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البيانات الضخمة</a:t>
            </a:r>
          </a:p>
          <a:p>
            <a:pPr algn="ctr" rtl="1"/>
            <a:r>
              <a:rPr lang="ar-SA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(</a:t>
            </a:r>
            <a:r>
              <a:rPr lang="en-US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Big Data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F83653-F802-9E8E-F7DE-01BE5EAEA1DD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175A4F-21C0-34B8-1E7A-FB0E13EB87B7}"/>
              </a:ext>
            </a:extLst>
          </p:cNvPr>
          <p:cNvSpPr/>
          <p:nvPr/>
        </p:nvSpPr>
        <p:spPr>
          <a:xfrm>
            <a:off x="953011" y="1935480"/>
            <a:ext cx="10321295" cy="3611880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3C49504-8ACB-AB4C-4403-B3397B65B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6935" y="1986685"/>
            <a:ext cx="562053" cy="504895"/>
          </a:xfrm>
          <a:prstGeom prst="rect">
            <a:avLst/>
          </a:prstGeom>
        </p:spPr>
      </p:pic>
      <p:pic>
        <p:nvPicPr>
          <p:cNvPr id="19" name="Graphic 3">
            <a:extLst>
              <a:ext uri="{FF2B5EF4-FFF2-40B4-BE49-F238E27FC236}">
                <a16:creationId xmlns:a16="http://schemas.microsoft.com/office/drawing/2014/main" id="{D6D82335-9435-4FED-7AF5-F9E8081610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1298" y="2023284"/>
            <a:ext cx="2492768" cy="695099"/>
          </a:xfrm>
          <a:prstGeom prst="rect">
            <a:avLst/>
          </a:prstGeom>
        </p:spPr>
      </p:pic>
      <p:pic>
        <p:nvPicPr>
          <p:cNvPr id="20" name="Graphic 25">
            <a:extLst>
              <a:ext uri="{FF2B5EF4-FFF2-40B4-BE49-F238E27FC236}">
                <a16:creationId xmlns:a16="http://schemas.microsoft.com/office/drawing/2014/main" id="{CF5972F1-CC6F-707F-3BEC-528B0B7299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1298" y="2023284"/>
            <a:ext cx="2492768" cy="6950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1D53BE6-19DF-C246-69E5-35D94FDCBB28}"/>
              </a:ext>
            </a:extLst>
          </p:cNvPr>
          <p:cNvSpPr txBox="1"/>
          <p:nvPr/>
        </p:nvSpPr>
        <p:spPr>
          <a:xfrm>
            <a:off x="4867274" y="2140475"/>
            <a:ext cx="2457450" cy="400110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ctr" rtl="1"/>
            <a:r>
              <a:rPr lang="ar-JO" sz="20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الذكاء الاصطناعيّ </a:t>
            </a:r>
            <a:r>
              <a:rPr lang="ar-SA" sz="20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(</a:t>
            </a:r>
            <a:r>
              <a:rPr lang="en-US" sz="20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AI</a:t>
            </a:r>
            <a:r>
              <a:rPr lang="ar-JO" sz="20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C22236-AF16-986F-EC9C-6E5B6C23685B}"/>
              </a:ext>
            </a:extLst>
          </p:cNvPr>
          <p:cNvSpPr txBox="1"/>
          <p:nvPr/>
        </p:nvSpPr>
        <p:spPr>
          <a:xfrm>
            <a:off x="5746519" y="3608811"/>
            <a:ext cx="4930416" cy="923330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marL="342900" indent="-342900" algn="r" rtl="1">
              <a:buAutoNum type="arabicPeriod"/>
            </a:pPr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تحليل السوق لاتخاذ القرارات الاستراتيجيّة.</a:t>
            </a:r>
          </a:p>
          <a:p>
            <a:pPr marL="342900" indent="-342900" algn="r" rtl="1">
              <a:buAutoNum type="arabicPeriod"/>
            </a:pPr>
            <a:endParaRPr lang="ar-JO">
              <a:solidFill>
                <a:srgbClr val="333333"/>
              </a:solidFill>
              <a:latin typeface="Tajawal" panose="00000500000000000000" pitchFamily="2" charset="-78"/>
              <a:cs typeface="Tajawal" panose="00000500000000000000" pitchFamily="2" charset="-78"/>
            </a:endParaRPr>
          </a:p>
          <a:p>
            <a:pPr marL="342900" indent="-342900" algn="r" rtl="1">
              <a:buAutoNum type="arabicPeriod"/>
            </a:pPr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خوارزميات الذكاء الاصطناعيّ لتحليل صور الأشعة السينيّة.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668DDA64-28E2-CC53-AD76-3E1915352B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08489" y="2931552"/>
            <a:ext cx="2282707" cy="22827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BBB5336-062F-A4C5-E2CD-18B954326D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7223" y="2967205"/>
            <a:ext cx="2153162" cy="21609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3B63F6F-3A54-622A-6326-52094B9F3EFA}"/>
              </a:ext>
            </a:extLst>
          </p:cNvPr>
          <p:cNvSpPr txBox="1"/>
          <p:nvPr/>
        </p:nvSpPr>
        <p:spPr>
          <a:xfrm>
            <a:off x="5034844" y="2931552"/>
            <a:ext cx="5931611" cy="400110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r" rtl="1"/>
            <a:r>
              <a:rPr lang="ar-JO" sz="2000">
                <a:solidFill>
                  <a:srgbClr val="2E6CEC"/>
                </a:solidFill>
                <a:latin typeface="Tajawal" panose="00000500000000000000" pitchFamily="2" charset="-78"/>
                <a:cs typeface="Tajawal"/>
              </a:rPr>
              <a:t>أمثلة على التقنيات الناشئة في مجال الذكاء الاصطناعيّ:</a:t>
            </a:r>
          </a:p>
        </p:txBody>
      </p:sp>
    </p:spTree>
    <p:extLst>
      <p:ext uri="{BB962C8B-B14F-4D97-AF65-F5344CB8AC3E}">
        <p14:creationId xmlns:p14="http://schemas.microsoft.com/office/powerpoint/2010/main" val="3101299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5">
            <a:extLst>
              <a:ext uri="{FF2B5EF4-FFF2-40B4-BE49-F238E27FC236}">
                <a16:creationId xmlns:a16="http://schemas.microsoft.com/office/drawing/2014/main" id="{31D75D98-082D-2518-ECD4-5EB242AB8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0019" y="859466"/>
            <a:ext cx="3431962" cy="69509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41BA863-2EFD-A3E8-F204-D8CB1808FA4D}"/>
              </a:ext>
            </a:extLst>
          </p:cNvPr>
          <p:cNvSpPr txBox="1"/>
          <p:nvPr/>
        </p:nvSpPr>
        <p:spPr>
          <a:xfrm>
            <a:off x="4436166" y="1006960"/>
            <a:ext cx="3319667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ar-JO" sz="2000">
                <a:solidFill>
                  <a:srgbClr val="333333"/>
                </a:solidFill>
                <a:latin typeface="Tajawal ExtraBold" panose="00000800000000000000" pitchFamily="2" charset="-78"/>
                <a:cs typeface="Tajawal ExtraBold" panose="00000800000000000000" pitchFamily="2" charset="-78"/>
              </a:rPr>
              <a:t>أمثلة على التقنيات الناشئة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9D198E-DDCA-13C7-4D20-0325D7E0C734}"/>
              </a:ext>
            </a:extLst>
          </p:cNvPr>
          <p:cNvSpPr txBox="1"/>
          <p:nvPr/>
        </p:nvSpPr>
        <p:spPr>
          <a:xfrm>
            <a:off x="3198346" y="114300"/>
            <a:ext cx="579530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ar-JO">
                <a:solidFill>
                  <a:srgbClr val="333333"/>
                </a:solidFill>
                <a:latin typeface="Tajawal ExtraBold" panose="00000800000000000000" pitchFamily="2" charset="-78"/>
                <a:cs typeface="Tajawal ExtraBold" panose="00000800000000000000" pitchFamily="2" charset="-78"/>
              </a:rPr>
              <a:t>المحاضرة الأولى: المهارات الرقمية: المشهد التحولي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D41967-0013-066D-79FC-7E45AFEC714B}"/>
              </a:ext>
            </a:extLst>
          </p:cNvPr>
          <p:cNvSpPr txBox="1"/>
          <p:nvPr/>
        </p:nvSpPr>
        <p:spPr>
          <a:xfrm>
            <a:off x="920559" y="6384932"/>
            <a:ext cx="32709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JO" sz="2000">
                <a:solidFill>
                  <a:srgbClr val="2D588C"/>
                </a:solidFill>
                <a:latin typeface="Tajawal ExtraBold" panose="00000800000000000000" pitchFamily="2" charset="-78"/>
                <a:cs typeface="Tajawal ExtraBold" panose="00000800000000000000" pitchFamily="2" charset="-78"/>
              </a:rPr>
              <a:t>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05E742-8420-CDA8-025A-BA5653E97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1538" y="2595307"/>
            <a:ext cx="2492769" cy="7821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5DD7D4-B5A8-D440-B9FE-E6F6F21FE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615" y="2595307"/>
            <a:ext cx="2492769" cy="782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C79716-2D2C-D5DA-1A48-63F242B47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265" y="2595307"/>
            <a:ext cx="2492769" cy="782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CB20F6-6362-D990-5360-48DA7E8D6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638" y="4324212"/>
            <a:ext cx="2492769" cy="7821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96AF3B-0E3D-100C-591C-13895B75F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593" y="4324212"/>
            <a:ext cx="2492769" cy="7821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1B56D0-AADA-F2F6-EDCF-BC93130A55C3}"/>
              </a:ext>
            </a:extLst>
          </p:cNvPr>
          <p:cNvSpPr txBox="1"/>
          <p:nvPr/>
        </p:nvSpPr>
        <p:spPr>
          <a:xfrm>
            <a:off x="8781538" y="2802761"/>
            <a:ext cx="245745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الذكاء الاصطناعي </a:t>
            </a:r>
            <a:r>
              <a:rPr lang="ar-SA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(</a:t>
            </a:r>
            <a:r>
              <a:rPr lang="en-US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AI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02B5BF-D61F-1475-01A7-B23D3A991C80}"/>
              </a:ext>
            </a:extLst>
          </p:cNvPr>
          <p:cNvSpPr txBox="1"/>
          <p:nvPr/>
        </p:nvSpPr>
        <p:spPr>
          <a:xfrm>
            <a:off x="4814296" y="2802761"/>
            <a:ext cx="245745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إنترنت الأشياء (</a:t>
            </a:r>
            <a:r>
              <a:rPr lang="en-US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IoT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629AB0-EF9C-0E04-79C1-E0802BDEFD9B}"/>
              </a:ext>
            </a:extLst>
          </p:cNvPr>
          <p:cNvSpPr txBox="1"/>
          <p:nvPr/>
        </p:nvSpPr>
        <p:spPr>
          <a:xfrm>
            <a:off x="929924" y="2694004"/>
            <a:ext cx="245745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الواقع الافتراضي (</a:t>
            </a:r>
            <a:r>
              <a:rPr lang="en-US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VR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) </a:t>
            </a:r>
          </a:p>
          <a:p>
            <a:pPr algn="ctr" rtl="1"/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والواقع المعزز (</a:t>
            </a:r>
            <a:r>
              <a:rPr lang="en-US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AR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7E7D3D-CA69-E9B1-68CA-874558998D76}"/>
              </a:ext>
            </a:extLst>
          </p:cNvPr>
          <p:cNvSpPr txBox="1"/>
          <p:nvPr/>
        </p:nvSpPr>
        <p:spPr>
          <a:xfrm>
            <a:off x="6932297" y="4422909"/>
            <a:ext cx="245745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الحوسبة السحابية</a:t>
            </a:r>
          </a:p>
          <a:p>
            <a:pPr algn="ctr" rtl="1"/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(</a:t>
            </a:r>
            <a:r>
              <a:rPr lang="en-US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Cloud Computing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2603EB-BCB8-7B73-B62B-32D4765C128B}"/>
              </a:ext>
            </a:extLst>
          </p:cNvPr>
          <p:cNvSpPr txBox="1"/>
          <p:nvPr/>
        </p:nvSpPr>
        <p:spPr>
          <a:xfrm>
            <a:off x="2802253" y="4422909"/>
            <a:ext cx="245745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البيانات الضخمة</a:t>
            </a:r>
          </a:p>
          <a:p>
            <a:pPr algn="ctr" rtl="1"/>
            <a:r>
              <a:rPr lang="ar-SA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(</a:t>
            </a:r>
            <a:r>
              <a:rPr lang="en-US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Big Data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A43A00-191D-E798-7FC3-E7E5727A44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FFED87-6826-2B76-F503-9E1952C3A8FD}"/>
              </a:ext>
            </a:extLst>
          </p:cNvPr>
          <p:cNvSpPr/>
          <p:nvPr/>
        </p:nvSpPr>
        <p:spPr>
          <a:xfrm>
            <a:off x="953011" y="1935480"/>
            <a:ext cx="10321295" cy="3611880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7A8EAA5-24FE-4CA8-CCB3-76D71E80A8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6935" y="1986685"/>
            <a:ext cx="562053" cy="504895"/>
          </a:xfrm>
          <a:prstGeom prst="rect">
            <a:avLst/>
          </a:prstGeom>
        </p:spPr>
      </p:pic>
      <p:pic>
        <p:nvPicPr>
          <p:cNvPr id="18" name="Graphic 3">
            <a:extLst>
              <a:ext uri="{FF2B5EF4-FFF2-40B4-BE49-F238E27FC236}">
                <a16:creationId xmlns:a16="http://schemas.microsoft.com/office/drawing/2014/main" id="{1018330A-4B40-52DA-9CDB-FAFF6E8E8C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1298" y="2023284"/>
            <a:ext cx="2492768" cy="695099"/>
          </a:xfrm>
          <a:prstGeom prst="rect">
            <a:avLst/>
          </a:prstGeom>
        </p:spPr>
      </p:pic>
      <p:pic>
        <p:nvPicPr>
          <p:cNvPr id="19" name="Graphic 25">
            <a:extLst>
              <a:ext uri="{FF2B5EF4-FFF2-40B4-BE49-F238E27FC236}">
                <a16:creationId xmlns:a16="http://schemas.microsoft.com/office/drawing/2014/main" id="{7DEFA29C-4CD1-93C2-D80D-6DB766F891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1298" y="2023284"/>
            <a:ext cx="2492768" cy="6950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E7DD100-CD71-8A73-C14A-F5ABD1FEE8EF}"/>
              </a:ext>
            </a:extLst>
          </p:cNvPr>
          <p:cNvSpPr txBox="1"/>
          <p:nvPr/>
        </p:nvSpPr>
        <p:spPr>
          <a:xfrm>
            <a:off x="4867274" y="2140475"/>
            <a:ext cx="245745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ar-JO" sz="20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إنترنت الأشياء (</a:t>
            </a:r>
            <a:r>
              <a:rPr lang="en-US" sz="20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IoT</a:t>
            </a:r>
            <a:r>
              <a:rPr lang="ar-JO" sz="20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)</a:t>
            </a:r>
            <a:endParaRPr lang="en-US" sz="2000">
              <a:solidFill>
                <a:srgbClr val="333333"/>
              </a:solidFill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BE526A-BB46-9E77-232C-D91142283313}"/>
              </a:ext>
            </a:extLst>
          </p:cNvPr>
          <p:cNvSpPr txBox="1"/>
          <p:nvPr/>
        </p:nvSpPr>
        <p:spPr>
          <a:xfrm>
            <a:off x="5746519" y="3608811"/>
            <a:ext cx="4930416" cy="923330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marL="342900" indent="-342900" algn="r" rtl="1">
              <a:buAutoNum type="arabicPeriod"/>
            </a:pPr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إدارة حركة المرور باستخدام أجهزة الاستشعار.</a:t>
            </a:r>
          </a:p>
          <a:p>
            <a:pPr marL="342900" indent="-342900" algn="r" rtl="1">
              <a:buAutoNum type="arabicPeriod"/>
            </a:pPr>
            <a:endParaRPr lang="ar-JO">
              <a:solidFill>
                <a:srgbClr val="333333"/>
              </a:solidFill>
              <a:latin typeface="Tajawal" panose="00000500000000000000" pitchFamily="2" charset="-78"/>
              <a:cs typeface="Tajawal" panose="00000500000000000000" pitchFamily="2" charset="-78"/>
            </a:endParaRPr>
          </a:p>
          <a:p>
            <a:pPr marL="342900" indent="-342900" algn="r" rtl="1">
              <a:buAutoNum type="arabicPeriod"/>
            </a:pPr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أنظمة الرّي الآليّ بناءً على بيانات الطقس.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56344276-6DBF-483C-31B8-A102A2713A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42434" y="2942439"/>
            <a:ext cx="3038428" cy="199776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6867190-C3ED-D43B-B036-1327D22D379D}"/>
              </a:ext>
            </a:extLst>
          </p:cNvPr>
          <p:cNvSpPr txBox="1"/>
          <p:nvPr/>
        </p:nvSpPr>
        <p:spPr>
          <a:xfrm>
            <a:off x="5516218" y="2931552"/>
            <a:ext cx="545023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ar-JO" sz="2000">
                <a:solidFill>
                  <a:srgbClr val="2E6CEC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أمثلة على التقنيات الناشئة في مجال إنترنت الأشياء: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68C5232-B49C-7420-DFAD-1C923899F5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8788" y="2959705"/>
            <a:ext cx="2954418" cy="196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60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phic 25">
            <a:extLst>
              <a:ext uri="{FF2B5EF4-FFF2-40B4-BE49-F238E27FC236}">
                <a16:creationId xmlns:a16="http://schemas.microsoft.com/office/drawing/2014/main" id="{75CA21CF-EF8E-BCA9-167B-17919F7EC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0019" y="859466"/>
            <a:ext cx="3431962" cy="69509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75BF3EC-EDC9-7351-A691-7DC62EA63B04}"/>
              </a:ext>
            </a:extLst>
          </p:cNvPr>
          <p:cNvSpPr txBox="1"/>
          <p:nvPr/>
        </p:nvSpPr>
        <p:spPr>
          <a:xfrm>
            <a:off x="4436166" y="1006960"/>
            <a:ext cx="3319667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ar-JO" sz="2000">
                <a:solidFill>
                  <a:srgbClr val="333333"/>
                </a:solidFill>
                <a:latin typeface="Tajawal ExtraBold" panose="00000800000000000000" pitchFamily="2" charset="-78"/>
                <a:cs typeface="Tajawal ExtraBold" panose="00000800000000000000" pitchFamily="2" charset="-78"/>
              </a:rPr>
              <a:t>أمثلة على التقنيات الناشئة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FA4ADF-F8F3-E34F-73CA-B87541A307B8}"/>
              </a:ext>
            </a:extLst>
          </p:cNvPr>
          <p:cNvSpPr txBox="1"/>
          <p:nvPr/>
        </p:nvSpPr>
        <p:spPr>
          <a:xfrm>
            <a:off x="3198346" y="114300"/>
            <a:ext cx="579530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ar-JO">
                <a:solidFill>
                  <a:srgbClr val="333333"/>
                </a:solidFill>
                <a:latin typeface="Tajawal ExtraBold" panose="00000800000000000000" pitchFamily="2" charset="-78"/>
                <a:cs typeface="Tajawal ExtraBold" panose="00000800000000000000" pitchFamily="2" charset="-78"/>
              </a:rPr>
              <a:t>المحاضرة الأولى: المهارات الرقمية: المشهد التحولي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0E7051-D259-CC4A-10B2-72A25D5C819E}"/>
              </a:ext>
            </a:extLst>
          </p:cNvPr>
          <p:cNvSpPr txBox="1"/>
          <p:nvPr/>
        </p:nvSpPr>
        <p:spPr>
          <a:xfrm>
            <a:off x="920559" y="6384932"/>
            <a:ext cx="32709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JO" sz="2000">
                <a:solidFill>
                  <a:srgbClr val="2D588C"/>
                </a:solidFill>
                <a:latin typeface="Tajawal ExtraBold" panose="00000800000000000000" pitchFamily="2" charset="-78"/>
                <a:cs typeface="Tajawal ExtraBold" panose="00000800000000000000" pitchFamily="2" charset="-78"/>
              </a:rPr>
              <a:t>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6606CE-1D62-8A29-C1B5-E1ACD4A2A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1538" y="2595307"/>
            <a:ext cx="2492769" cy="7821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9036A7-080A-8FD5-BD23-7F498E518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615" y="2595307"/>
            <a:ext cx="2492769" cy="782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975043-363E-F8A4-2812-51A9E2CC0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265" y="2595307"/>
            <a:ext cx="2492769" cy="782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BA8F06-B31C-1BF1-1B7A-11902B0A7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638" y="4324212"/>
            <a:ext cx="2492769" cy="7821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08946F-6227-30ED-DF17-585F7B124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593" y="4324212"/>
            <a:ext cx="2492769" cy="7821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B75AFA-BCE7-8429-CF05-929C819C6A2F}"/>
              </a:ext>
            </a:extLst>
          </p:cNvPr>
          <p:cNvSpPr txBox="1"/>
          <p:nvPr/>
        </p:nvSpPr>
        <p:spPr>
          <a:xfrm>
            <a:off x="8781538" y="2802761"/>
            <a:ext cx="245745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الذكاء الاصطناعي </a:t>
            </a:r>
            <a:r>
              <a:rPr lang="ar-SA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(</a:t>
            </a:r>
            <a:r>
              <a:rPr lang="en-US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AI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F655FE-A9A0-DBCF-3EC4-DBAEE3DC7264}"/>
              </a:ext>
            </a:extLst>
          </p:cNvPr>
          <p:cNvSpPr txBox="1"/>
          <p:nvPr/>
        </p:nvSpPr>
        <p:spPr>
          <a:xfrm>
            <a:off x="4814296" y="2802761"/>
            <a:ext cx="245745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إنترنت الأشياء (</a:t>
            </a:r>
            <a:r>
              <a:rPr lang="en-US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IoT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4C9D27-C59E-AF49-A71E-9A9B57A908B5}"/>
              </a:ext>
            </a:extLst>
          </p:cNvPr>
          <p:cNvSpPr txBox="1"/>
          <p:nvPr/>
        </p:nvSpPr>
        <p:spPr>
          <a:xfrm>
            <a:off x="929924" y="2694004"/>
            <a:ext cx="245745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الواقع الافتراضي (</a:t>
            </a:r>
            <a:r>
              <a:rPr lang="en-US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VR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) </a:t>
            </a:r>
          </a:p>
          <a:p>
            <a:pPr algn="ctr" rtl="1"/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والواقع المعزز (</a:t>
            </a:r>
            <a:r>
              <a:rPr lang="en-US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AR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7B5A40-3223-FE20-6A97-875C8A914474}"/>
              </a:ext>
            </a:extLst>
          </p:cNvPr>
          <p:cNvSpPr txBox="1"/>
          <p:nvPr/>
        </p:nvSpPr>
        <p:spPr>
          <a:xfrm>
            <a:off x="6932297" y="4422909"/>
            <a:ext cx="245745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الحوسبة السحابية</a:t>
            </a:r>
          </a:p>
          <a:p>
            <a:pPr algn="ctr" rtl="1"/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(</a:t>
            </a:r>
            <a:r>
              <a:rPr lang="en-US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Cloud Computing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352BD0-A99F-F50C-6B61-5FF4BA745AA9}"/>
              </a:ext>
            </a:extLst>
          </p:cNvPr>
          <p:cNvSpPr txBox="1"/>
          <p:nvPr/>
        </p:nvSpPr>
        <p:spPr>
          <a:xfrm>
            <a:off x="2802253" y="4422909"/>
            <a:ext cx="245745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البيانات الضخمة</a:t>
            </a:r>
          </a:p>
          <a:p>
            <a:pPr algn="ctr" rtl="1"/>
            <a:r>
              <a:rPr lang="ar-SA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(</a:t>
            </a:r>
            <a:r>
              <a:rPr lang="en-US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Big Data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t>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91669A-8AF6-A92C-3735-92E23090B529}"/>
              </a:ext>
            </a:extLst>
          </p:cNvPr>
          <p:cNvSpPr/>
          <p:nvPr/>
        </p:nvSpPr>
        <p:spPr>
          <a:xfrm>
            <a:off x="-325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51F0F5-992F-5883-8ED6-2A1151EBB9CA}"/>
              </a:ext>
            </a:extLst>
          </p:cNvPr>
          <p:cNvSpPr/>
          <p:nvPr/>
        </p:nvSpPr>
        <p:spPr>
          <a:xfrm>
            <a:off x="953011" y="1935480"/>
            <a:ext cx="10321295" cy="3611880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352B81E-087B-ED34-0A67-79606DB18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6935" y="1986685"/>
            <a:ext cx="562053" cy="504895"/>
          </a:xfrm>
          <a:prstGeom prst="rect">
            <a:avLst/>
          </a:prstGeom>
        </p:spPr>
      </p:pic>
      <p:pic>
        <p:nvPicPr>
          <p:cNvPr id="18" name="Graphic 25">
            <a:extLst>
              <a:ext uri="{FF2B5EF4-FFF2-40B4-BE49-F238E27FC236}">
                <a16:creationId xmlns:a16="http://schemas.microsoft.com/office/drawing/2014/main" id="{A2F5CB31-B53E-9154-A258-22547FAFD6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8470" y="1992554"/>
            <a:ext cx="3995057" cy="69509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DAD58B1-9C3B-F8BC-FB49-DFAFECC4A105}"/>
              </a:ext>
            </a:extLst>
          </p:cNvPr>
          <p:cNvSpPr txBox="1"/>
          <p:nvPr/>
        </p:nvSpPr>
        <p:spPr>
          <a:xfrm>
            <a:off x="4144953" y="2137612"/>
            <a:ext cx="3901444" cy="338554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ctr" rtl="1"/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الواقع الافتراضيّ (</a:t>
            </a:r>
            <a:r>
              <a:rPr lang="en-US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VR</a:t>
            </a:r>
            <a:r>
              <a:rPr lang="ar-SA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) </a:t>
            </a:r>
            <a:r>
              <a:rPr lang="ar-JO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والواقع المعزّز (</a:t>
            </a:r>
            <a:r>
              <a:rPr lang="en-US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AR</a:t>
            </a:r>
            <a:r>
              <a:rPr lang="ar-SA" sz="1600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)</a:t>
            </a:r>
            <a:endParaRPr lang="en-US" sz="1600">
              <a:solidFill>
                <a:srgbClr val="333333"/>
              </a:solidFill>
              <a:latin typeface="Tajawal" panose="00000500000000000000" pitchFamily="2" charset="-78"/>
              <a:cs typeface="Tajaw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4A8EF3-2D40-4AAA-0DB3-6F1B2398BA44}"/>
              </a:ext>
            </a:extLst>
          </p:cNvPr>
          <p:cNvSpPr txBox="1"/>
          <p:nvPr/>
        </p:nvSpPr>
        <p:spPr>
          <a:xfrm>
            <a:off x="5746519" y="3608811"/>
            <a:ext cx="4930416" cy="923330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marL="342900" indent="-342900" algn="r" rtl="1">
              <a:buAutoNum type="arabicPeriod"/>
            </a:pPr>
            <a:r>
              <a:rPr lang="ar-SA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محاكاة العمليات الجراحيّة في الواقع الافتراضيّ</a:t>
            </a:r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.</a:t>
            </a:r>
          </a:p>
          <a:p>
            <a:pPr marL="342900" indent="-342900" algn="r" rtl="1">
              <a:buAutoNum type="arabicPeriod"/>
            </a:pPr>
            <a:endParaRPr lang="ar-JO">
              <a:solidFill>
                <a:srgbClr val="333333"/>
              </a:solidFill>
              <a:latin typeface="Tajawal" panose="00000500000000000000" pitchFamily="2" charset="-78"/>
              <a:cs typeface="Tajawal" panose="00000500000000000000" pitchFamily="2" charset="-78"/>
            </a:endParaRPr>
          </a:p>
          <a:p>
            <a:pPr marL="342900" indent="-342900" algn="r" rtl="1">
              <a:buAutoNum type="arabicPeriod"/>
            </a:pPr>
            <a:r>
              <a:rPr lang="ar-SA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تطبيقات مدعومة بالواقع المعزّز لتصوّر المنتجات</a:t>
            </a:r>
            <a:r>
              <a:rPr lang="ar-JO">
                <a:solidFill>
                  <a:srgbClr val="333333"/>
                </a:solidFill>
                <a:latin typeface="Tajawal" panose="00000500000000000000" pitchFamily="2" charset="-78"/>
                <a:cs typeface="Tajawal"/>
              </a:rPr>
              <a:t>.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BD9C9412-0610-7D91-A77C-AFF0582E4C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42434" y="2942439"/>
            <a:ext cx="3038428" cy="19977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45E020F-F46E-6C3D-014D-8E89986CB944}"/>
              </a:ext>
            </a:extLst>
          </p:cNvPr>
          <p:cNvSpPr txBox="1"/>
          <p:nvPr/>
        </p:nvSpPr>
        <p:spPr>
          <a:xfrm>
            <a:off x="5170286" y="2931552"/>
            <a:ext cx="5796170" cy="400110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r" rtl="1"/>
            <a:r>
              <a:rPr lang="ar-JO" sz="2000">
                <a:solidFill>
                  <a:srgbClr val="2E6CEC"/>
                </a:solidFill>
                <a:latin typeface="Tajawal" panose="00000500000000000000" pitchFamily="2" charset="-78"/>
                <a:cs typeface="Tajawal"/>
              </a:rPr>
              <a:t>أمثلة على التقنيات الناشئة في مجال </a:t>
            </a:r>
            <a:r>
              <a:rPr lang="ar-SA" sz="2000">
                <a:solidFill>
                  <a:srgbClr val="2E6CEC"/>
                </a:solidFill>
                <a:latin typeface="Tajawal" panose="00000500000000000000" pitchFamily="2" charset="-78"/>
                <a:cs typeface="Tajawal"/>
              </a:rPr>
              <a:t>الواقع الافتراضيّ والواقع المعزّز</a:t>
            </a:r>
            <a:r>
              <a:rPr lang="ar-JO" sz="2000">
                <a:solidFill>
                  <a:srgbClr val="2E6CEC"/>
                </a:solidFill>
                <a:latin typeface="Tajawal" panose="00000500000000000000" pitchFamily="2" charset="-78"/>
                <a:cs typeface="Tajawal"/>
              </a:rPr>
              <a:t>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3B311F2-671A-5443-0CB5-8ECAC3FBD7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2631" y="2968517"/>
            <a:ext cx="2930400" cy="192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292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17</Slides>
  <Notes>15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hadeel alserhan</dc:creator>
  <cp:revision>5</cp:revision>
  <dcterms:created xsi:type="dcterms:W3CDTF">2025-11-02T06:11:04Z</dcterms:created>
  <dcterms:modified xsi:type="dcterms:W3CDTF">2026-02-07T08:05:45Z</dcterms:modified>
</cp:coreProperties>
</file>